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39"/>
  </p:handoutMasterIdLst>
  <p:sldIdLst>
    <p:sldId id="256" r:id="rId3"/>
    <p:sldId id="322" r:id="rId4"/>
    <p:sldId id="270" r:id="rId5"/>
    <p:sldId id="271" r:id="rId7"/>
    <p:sldId id="272" r:id="rId8"/>
    <p:sldId id="273" r:id="rId9"/>
    <p:sldId id="274" r:id="rId10"/>
    <p:sldId id="275" r:id="rId11"/>
    <p:sldId id="339" r:id="rId12"/>
    <p:sldId id="323" r:id="rId13"/>
    <p:sldId id="326" r:id="rId14"/>
    <p:sldId id="278" r:id="rId15"/>
    <p:sldId id="328" r:id="rId16"/>
    <p:sldId id="329" r:id="rId17"/>
    <p:sldId id="303" r:id="rId18"/>
    <p:sldId id="327" r:id="rId19"/>
    <p:sldId id="304" r:id="rId20"/>
    <p:sldId id="330" r:id="rId21"/>
    <p:sldId id="276" r:id="rId22"/>
    <p:sldId id="277" r:id="rId23"/>
    <p:sldId id="279" r:id="rId24"/>
    <p:sldId id="305" r:id="rId25"/>
    <p:sldId id="310" r:id="rId26"/>
    <p:sldId id="312" r:id="rId27"/>
    <p:sldId id="281" r:id="rId28"/>
    <p:sldId id="282" r:id="rId29"/>
    <p:sldId id="283" r:id="rId30"/>
    <p:sldId id="340" r:id="rId31"/>
    <p:sldId id="331" r:id="rId32"/>
    <p:sldId id="332" r:id="rId33"/>
    <p:sldId id="333" r:id="rId34"/>
    <p:sldId id="334" r:id="rId35"/>
    <p:sldId id="335" r:id="rId36"/>
    <p:sldId id="338" r:id="rId37"/>
    <p:sldId id="342" r:id="rId38"/>
  </p:sldIdLst>
  <p:sldSz cx="9144000" cy="6858000" type="screen4x3"/>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55" autoAdjust="0"/>
  </p:normalViewPr>
  <p:slideViewPr>
    <p:cSldViewPr>
      <p:cViewPr varScale="1">
        <p:scale>
          <a:sx n="122" d="100"/>
          <a:sy n="122" d="100"/>
        </p:scale>
        <p:origin x="-131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3" Type="http://schemas.openxmlformats.org/officeDocument/2006/relationships/tags" Target="tags/tag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D8F3161-45A7-4F55-93B9-16BA925F9BDD}"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243EF-79CC-458D-85F6-CF234094FE2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DFA253-5A88-40C9-A3CB-8E84B30398E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77ECBF-1F6B-47CE-863C-D6F0B1C5AA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77ECBF-1F6B-47CE-863C-D6F0B1C5AA8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77ECBF-1F6B-47CE-863C-D6F0B1C5AA8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77ECBF-1F6B-47CE-863C-D6F0B1C5AA8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916832"/>
            <a:ext cx="7772400" cy="1470025"/>
          </a:xfrm>
        </p:spPr>
        <p:txBody>
          <a:bodyPr>
            <a:normAutofit/>
          </a:bodyPr>
          <a:lstStyle/>
          <a:p>
            <a:r>
              <a:rPr lang="zh-CN" altLang="en-US" sz="5400" dirty="0" smtClean="0"/>
              <a:t>档案</a:t>
            </a:r>
            <a:r>
              <a:rPr lang="zh-CN" altLang="en-US" sz="5400" dirty="0" smtClean="0"/>
              <a:t>收集、整理办法</a:t>
            </a:r>
            <a:endParaRPr lang="zh-CN" altLang="en-US" sz="5400" dirty="0" smtClean="0"/>
          </a:p>
        </p:txBody>
      </p:sp>
      <p:sp>
        <p:nvSpPr>
          <p:cNvPr id="3" name="副标题 2"/>
          <p:cNvSpPr>
            <a:spLocks noGrp="1"/>
          </p:cNvSpPr>
          <p:nvPr>
            <p:ph type="subTitle" idx="1"/>
          </p:nvPr>
        </p:nvSpPr>
        <p:spPr>
          <a:xfrm>
            <a:off x="4716140" y="3789040"/>
            <a:ext cx="3056384" cy="1464568"/>
          </a:xfrm>
        </p:spPr>
        <p:txBody>
          <a:bodyPr>
            <a:normAutofit/>
          </a:bodyPr>
          <a:lstStyle/>
          <a:p>
            <a:r>
              <a:rPr lang="zh-CN" altLang="en-US" sz="3600" dirty="0" smtClean="0">
                <a:solidFill>
                  <a:schemeClr val="tx1"/>
                </a:solidFill>
              </a:rPr>
              <a:t>档案馆</a:t>
            </a:r>
            <a:endParaRPr lang="en-US" altLang="zh-CN" sz="3600" dirty="0" smtClean="0">
              <a:solidFill>
                <a:schemeClr val="tx1"/>
              </a:solidFill>
            </a:endParaRPr>
          </a:p>
          <a:p>
            <a:r>
              <a:rPr lang="en-US" altLang="zh-CN" sz="3600" dirty="0" smtClean="0">
                <a:solidFill>
                  <a:schemeClr val="tx1"/>
                </a:solidFill>
              </a:rPr>
              <a:t>2023.4.19</a:t>
            </a:r>
            <a:endParaRPr lang="zh-CN" altLang="en-US" sz="3600" dirty="0">
              <a:solidFill>
                <a:schemeClr val="tx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dirty="0" smtClean="0"/>
              <a:t>（</a:t>
            </a:r>
            <a:r>
              <a:rPr lang="zh-CN" altLang="en-US" sz="3600" dirty="0" smtClean="0"/>
              <a:t>五）档案收集的优秀案例</a:t>
            </a:r>
            <a:endParaRPr lang="zh-CN" altLang="en-US" sz="3600" dirty="0"/>
          </a:p>
        </p:txBody>
      </p:sp>
      <p:pic>
        <p:nvPicPr>
          <p:cNvPr id="1026" name="Picture 2"/>
          <p:cNvPicPr>
            <a:picLocks noGrp="1"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768935" y="1485788"/>
            <a:ext cx="3389591" cy="4525963"/>
          </a:xfrm>
        </p:spPr>
      </p:pic>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7" b="5946"/>
          <a:stretch>
            <a:fillRect/>
          </a:stretch>
        </p:blipFill>
        <p:spPr bwMode="auto">
          <a:xfrm>
            <a:off x="4927461" y="1476251"/>
            <a:ext cx="3447604" cy="4545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500"/>
                                        <p:tgtEl>
                                          <p:spTgt spid="102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ipe(up)">
                                      <p:cBhvr>
                                        <p:cTn id="11"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pPr algn="l"/>
            <a:r>
              <a:rPr lang="zh-CN" altLang="en-US" sz="3600" dirty="0"/>
              <a:t>（</a:t>
            </a:r>
            <a:r>
              <a:rPr lang="zh-CN" altLang="en-US" sz="3600" dirty="0"/>
              <a:t>五）档案收集的优秀案例</a:t>
            </a:r>
            <a:endParaRPr lang="zh-CN" altLang="en-US" sz="3600" dirty="0"/>
          </a:p>
        </p:txBody>
      </p:sp>
      <p:pic>
        <p:nvPicPr>
          <p:cNvPr id="3075" name="Picture 3"/>
          <p:cNvPicPr>
            <a:picLocks noGrp="1"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190987" y="1443368"/>
            <a:ext cx="2641177" cy="4525963"/>
          </a:xfrm>
        </p:spPr>
      </p:pic>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23151" y="1435738"/>
            <a:ext cx="2923317" cy="4541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7455" y="1442103"/>
            <a:ext cx="2815557" cy="4528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ipe(up)">
                                      <p:cBhvr>
                                        <p:cTn id="7" dur="500"/>
                                        <p:tgtEl>
                                          <p:spTgt spid="307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76"/>
                                        </p:tgtEl>
                                        <p:attrNameLst>
                                          <p:attrName>style.visibility</p:attrName>
                                        </p:attrNameLst>
                                      </p:cBhvr>
                                      <p:to>
                                        <p:strVal val="visible"/>
                                      </p:to>
                                    </p:set>
                                    <p:animEffect transition="in" filter="wipe(up)">
                                      <p:cBhvr>
                                        <p:cTn id="11" dur="500"/>
                                        <p:tgtEl>
                                          <p:spTgt spid="307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077"/>
                                        </p:tgtEl>
                                        <p:attrNameLst>
                                          <p:attrName>style.visibility</p:attrName>
                                        </p:attrNameLst>
                                      </p:cBhvr>
                                      <p:to>
                                        <p:strVal val="visible"/>
                                      </p:to>
                                    </p:set>
                                    <p:animEffect transition="in" filter="wipe(up)">
                                      <p:cBhvr>
                                        <p:cTn id="15"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二、档案的整理</a:t>
            </a:r>
            <a:endParaRPr lang="zh-CN" altLang="en-US" dirty="0"/>
          </a:p>
        </p:txBody>
      </p:sp>
      <p:sp>
        <p:nvSpPr>
          <p:cNvPr id="4" name="内容占位符 2"/>
          <p:cNvSpPr>
            <a:spLocks noGrp="1"/>
          </p:cNvSpPr>
          <p:nvPr>
            <p:ph idx="1"/>
          </p:nvPr>
        </p:nvSpPr>
        <p:spPr>
          <a:xfrm>
            <a:off x="457200" y="1417638"/>
            <a:ext cx="8229600" cy="4708525"/>
          </a:xfrm>
        </p:spPr>
        <p:txBody>
          <a:bodyPr/>
          <a:lstStyle/>
          <a:p>
            <a:pPr>
              <a:spcAft>
                <a:spcPts val="600"/>
              </a:spcAft>
            </a:pPr>
            <a:r>
              <a:rPr lang="zh-CN" altLang="en-US" dirty="0" smtClean="0"/>
              <a:t>（一）纸质档案的整理总体要求</a:t>
            </a:r>
            <a:endParaRPr lang="en-US" altLang="zh-CN" dirty="0" smtClean="0"/>
          </a:p>
          <a:p>
            <a:pPr>
              <a:lnSpc>
                <a:spcPct val="110000"/>
              </a:lnSpc>
            </a:pPr>
            <a:r>
              <a:rPr lang="en-US" altLang="zh-CN" sz="3000" dirty="0" smtClean="0"/>
              <a:t>     1.</a:t>
            </a:r>
            <a:r>
              <a:rPr lang="zh-CN" altLang="en-US" sz="3000" dirty="0" smtClean="0"/>
              <a:t>分类排序有讲究</a:t>
            </a:r>
            <a:endParaRPr lang="zh-CN" altLang="en-US" sz="3000" dirty="0" smtClean="0"/>
          </a:p>
          <a:p>
            <a:pPr>
              <a:lnSpc>
                <a:spcPct val="110000"/>
              </a:lnSpc>
            </a:pPr>
            <a:r>
              <a:rPr lang="en-US" altLang="zh-CN" sz="3000" dirty="0" smtClean="0"/>
              <a:t>     2.</a:t>
            </a:r>
            <a:r>
              <a:rPr lang="zh-CN" altLang="en-US" sz="3000" dirty="0" smtClean="0"/>
              <a:t>装订方法要规范</a:t>
            </a:r>
            <a:endParaRPr lang="zh-CN" altLang="en-US" sz="3000" dirty="0" smtClean="0"/>
          </a:p>
          <a:p>
            <a:pPr>
              <a:lnSpc>
                <a:spcPct val="110000"/>
              </a:lnSpc>
            </a:pPr>
            <a:r>
              <a:rPr lang="en-US" altLang="zh-CN" sz="3000" dirty="0" smtClean="0"/>
              <a:t>     3.</a:t>
            </a:r>
            <a:r>
              <a:rPr lang="zh-CN" altLang="en-US" sz="3000" dirty="0" smtClean="0"/>
              <a:t>页码编排看仔细</a:t>
            </a:r>
            <a:endParaRPr lang="zh-CN" altLang="en-US" sz="3000" dirty="0" smtClean="0"/>
          </a:p>
          <a:p>
            <a:pPr>
              <a:lnSpc>
                <a:spcPct val="110000"/>
              </a:lnSpc>
            </a:pPr>
            <a:r>
              <a:rPr lang="en-US" altLang="zh-CN" sz="3000" dirty="0" smtClean="0"/>
              <a:t>     4.</a:t>
            </a:r>
            <a:r>
              <a:rPr lang="zh-CN" altLang="en-US" sz="3000" dirty="0" smtClean="0"/>
              <a:t>日常把好质量关</a:t>
            </a:r>
            <a:endParaRPr lang="en-US" altLang="zh-CN" sz="3000" dirty="0" smtClean="0"/>
          </a:p>
          <a:p>
            <a:pPr>
              <a:lnSpc>
                <a:spcPct val="110000"/>
              </a:lnSpc>
            </a:pPr>
            <a:r>
              <a:rPr lang="en-US" altLang="zh-CN" sz="3000" dirty="0" smtClean="0"/>
              <a:t>     5.</a:t>
            </a:r>
            <a:r>
              <a:rPr lang="zh-CN" altLang="en-US" sz="3000" dirty="0" smtClean="0"/>
              <a:t>正确填写档案目录</a:t>
            </a:r>
            <a:endParaRPr lang="zh-CN" altLang="en-US" sz="30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454765" y="332656"/>
            <a:ext cx="8229600" cy="1143000"/>
          </a:xfrm>
        </p:spPr>
        <p:txBody>
          <a:bodyPr>
            <a:noAutofit/>
          </a:bodyPr>
          <a:lstStyle/>
          <a:p>
            <a:pPr algn="l"/>
            <a:r>
              <a:rPr lang="zh-CN" altLang="en-US" sz="3600" dirty="0">
                <a:solidFill>
                  <a:prstClr val="black"/>
                </a:solidFill>
              </a:rPr>
              <a:t>（二）纸质档案的整理方法</a:t>
            </a:r>
            <a:r>
              <a:rPr lang="zh-CN" altLang="en-US" sz="3600" dirty="0" smtClean="0">
                <a:solidFill>
                  <a:prstClr val="black"/>
                </a:solidFill>
              </a:rPr>
              <a:t>：</a:t>
            </a:r>
            <a:endParaRPr lang="zh-CN" altLang="en-US" sz="3600" dirty="0"/>
          </a:p>
        </p:txBody>
      </p:sp>
      <p:sp>
        <p:nvSpPr>
          <p:cNvPr id="3" name="内容占位符 2"/>
          <p:cNvSpPr>
            <a:spLocks noGrp="1"/>
          </p:cNvSpPr>
          <p:nvPr>
            <p:ph idx="1"/>
          </p:nvPr>
        </p:nvSpPr>
        <p:spPr>
          <a:xfrm>
            <a:off x="454765" y="2060848"/>
            <a:ext cx="8437715" cy="3888432"/>
          </a:xfrm>
        </p:spPr>
        <p:txBody>
          <a:bodyPr>
            <a:noAutofit/>
          </a:bodyPr>
          <a:lstStyle/>
          <a:p>
            <a:pPr>
              <a:lnSpc>
                <a:spcPct val="110000"/>
              </a:lnSpc>
            </a:pPr>
            <a:r>
              <a:rPr lang="zh-CN" altLang="en-US" sz="2800" spc="-100" dirty="0" smtClean="0"/>
              <a:t>每份文件的不同稿本合为一件，正文、附件为一件；</a:t>
            </a:r>
            <a:endParaRPr lang="en-US" altLang="zh-CN" sz="2800" spc="-100" dirty="0" smtClean="0"/>
          </a:p>
          <a:p>
            <a:pPr>
              <a:lnSpc>
                <a:spcPct val="110000"/>
              </a:lnSpc>
            </a:pPr>
            <a:r>
              <a:rPr lang="zh-CN" altLang="en-US" sz="2800" spc="-100" dirty="0" smtClean="0"/>
              <a:t>文件正本与定稿（包括法律法规等重要文件的历次修改稿）为一件；</a:t>
            </a:r>
            <a:endParaRPr lang="en-US" altLang="zh-CN" sz="2800" spc="-100" dirty="0" smtClean="0"/>
          </a:p>
          <a:p>
            <a:pPr>
              <a:lnSpc>
                <a:spcPct val="110000"/>
              </a:lnSpc>
            </a:pPr>
            <a:r>
              <a:rPr lang="zh-CN" altLang="en-US" sz="2800" spc="-100" dirty="0" smtClean="0"/>
              <a:t>转发文与被转发文为一件；</a:t>
            </a:r>
            <a:endParaRPr lang="en-US" altLang="zh-CN" sz="2800" spc="-100" dirty="0" smtClean="0"/>
          </a:p>
          <a:p>
            <a:pPr>
              <a:lnSpc>
                <a:spcPct val="110000"/>
              </a:lnSpc>
            </a:pPr>
            <a:r>
              <a:rPr lang="zh-CN" altLang="en-US" sz="2800" spc="-100" dirty="0" smtClean="0"/>
              <a:t>原件与复制件为一件；</a:t>
            </a:r>
            <a:endParaRPr lang="en-US" altLang="zh-CN" sz="2800" spc="-100" dirty="0" smtClean="0"/>
          </a:p>
          <a:p>
            <a:pPr>
              <a:lnSpc>
                <a:spcPct val="110000"/>
              </a:lnSpc>
            </a:pPr>
            <a:r>
              <a:rPr lang="zh-CN" altLang="en-US" sz="2800" spc="-100" dirty="0" smtClean="0"/>
              <a:t>正本与翻译本为一件；</a:t>
            </a:r>
            <a:endParaRPr lang="en-US" altLang="zh-CN" sz="2800" spc="-100" dirty="0" smtClean="0"/>
          </a:p>
          <a:p>
            <a:pPr>
              <a:lnSpc>
                <a:spcPct val="110000"/>
              </a:lnSpc>
            </a:pPr>
            <a:r>
              <a:rPr lang="zh-CN" altLang="en-US" sz="2800" spc="-100" dirty="0" smtClean="0"/>
              <a:t>中文本与外文本为一件；</a:t>
            </a:r>
            <a:endParaRPr lang="en-US" altLang="zh-CN" sz="2800" spc="-100" dirty="0" smtClean="0"/>
          </a:p>
        </p:txBody>
      </p:sp>
      <p:sp>
        <p:nvSpPr>
          <p:cNvPr id="2" name="文本框 1"/>
          <p:cNvSpPr txBox="1"/>
          <p:nvPr/>
        </p:nvSpPr>
        <p:spPr>
          <a:xfrm>
            <a:off x="755576" y="1340768"/>
            <a:ext cx="5184576" cy="584775"/>
          </a:xfrm>
          <a:prstGeom prst="rect">
            <a:avLst/>
          </a:prstGeom>
          <a:noFill/>
        </p:spPr>
        <p:txBody>
          <a:bodyPr wrap="square" rtlCol="0">
            <a:spAutoFit/>
          </a:bodyPr>
          <a:lstStyle/>
          <a:p>
            <a:r>
              <a:rPr lang="zh-CN" altLang="en-US" sz="3200" b="1" dirty="0">
                <a:solidFill>
                  <a:prstClr val="black"/>
                </a:solidFill>
              </a:rPr>
              <a:t>档案以件为单位进行整理</a:t>
            </a:r>
            <a:endParaRPr lang="zh-CN" altLang="en-US" sz="32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pPr>
              <a:lnSpc>
                <a:spcPct val="120000"/>
              </a:lnSpc>
            </a:pPr>
            <a:r>
              <a:rPr lang="zh-CN" altLang="en-US" sz="3300" spc="-100" dirty="0"/>
              <a:t>报表、名册、图册等一册（本）为一件（作为文件附件时除外）；</a:t>
            </a:r>
            <a:endParaRPr lang="en-US" altLang="zh-CN" sz="3300" spc="-100" dirty="0"/>
          </a:p>
          <a:p>
            <a:pPr>
              <a:lnSpc>
                <a:spcPct val="120000"/>
              </a:lnSpc>
            </a:pPr>
            <a:r>
              <a:rPr lang="zh-CN" altLang="en-US" sz="3300" spc="-100" dirty="0"/>
              <a:t>简报、周报等材料一期为一件；</a:t>
            </a:r>
            <a:endParaRPr lang="en-US" altLang="zh-CN" sz="3300" spc="-100" dirty="0"/>
          </a:p>
          <a:p>
            <a:pPr>
              <a:lnSpc>
                <a:spcPct val="120000"/>
              </a:lnSpc>
            </a:pPr>
            <a:r>
              <a:rPr lang="zh-CN" altLang="en-US" sz="3300" spc="-100" dirty="0"/>
              <a:t>会议纪要、会议记录一般一次会议为一件，会议记录一年一本的，一本为一件；</a:t>
            </a:r>
            <a:endParaRPr lang="en-US" altLang="zh-CN" sz="3300" spc="-100" dirty="0"/>
          </a:p>
          <a:p>
            <a:pPr>
              <a:lnSpc>
                <a:spcPct val="120000"/>
              </a:lnSpc>
            </a:pPr>
            <a:r>
              <a:rPr lang="zh-CN" altLang="en-US" sz="3300" spc="-100" dirty="0"/>
              <a:t>来文与复文（请示与批复、报告与批示、函与复函等）一般独立成件，也可为一件。有文件处理单或发文稿纸的，文件处理单或发文稿纸与相关文件为一件。</a:t>
            </a:r>
            <a:endParaRPr lang="zh-CN" altLang="en-US" sz="3300" spc="-100" dirty="0"/>
          </a:p>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a:bodyPr>
          <a:lstStyle/>
          <a:p>
            <a:pPr algn="l"/>
            <a:r>
              <a:rPr lang="zh-CN" altLang="en-US" dirty="0"/>
              <a:t>（三）档案整理流程</a:t>
            </a:r>
            <a:r>
              <a:rPr lang="zh-CN" altLang="en-US" dirty="0" smtClean="0"/>
              <a:t>：</a:t>
            </a:r>
            <a:endParaRPr lang="zh-CN" altLang="en-US" dirty="0"/>
          </a:p>
        </p:txBody>
      </p:sp>
      <p:sp>
        <p:nvSpPr>
          <p:cNvPr id="4" name="内容占位符 3"/>
          <p:cNvSpPr>
            <a:spLocks noGrp="1"/>
          </p:cNvSpPr>
          <p:nvPr>
            <p:ph sz="half" idx="1"/>
          </p:nvPr>
        </p:nvSpPr>
        <p:spPr>
          <a:xfrm>
            <a:off x="107504" y="1916832"/>
            <a:ext cx="4866184" cy="4617631"/>
          </a:xfrm>
        </p:spPr>
        <p:txBody>
          <a:bodyPr>
            <a:normAutofit/>
          </a:bodyPr>
          <a:lstStyle/>
          <a:p>
            <a:pPr marL="342900" indent="-342900">
              <a:lnSpc>
                <a:spcPct val="110000"/>
              </a:lnSpc>
            </a:pPr>
            <a:r>
              <a:rPr lang="en-US" altLang="zh-CN" spc="-100" dirty="0">
                <a:latin typeface="+mn-ea"/>
              </a:rPr>
              <a:t>1.</a:t>
            </a:r>
            <a:r>
              <a:rPr lang="zh-CN" altLang="en-US" spc="-100" dirty="0">
                <a:latin typeface="+mn-ea"/>
              </a:rPr>
              <a:t>分类：首先将一个年度的所有文件按照一定的规则进行分类。</a:t>
            </a:r>
            <a:endParaRPr lang="zh-CN" altLang="en-US" spc="-100" dirty="0">
              <a:latin typeface="+mn-ea"/>
            </a:endParaRPr>
          </a:p>
          <a:p>
            <a:pPr marL="342900" indent="-342900">
              <a:lnSpc>
                <a:spcPct val="110000"/>
              </a:lnSpc>
            </a:pPr>
            <a:r>
              <a:rPr lang="zh-CN" altLang="en-US" spc="-100" dirty="0">
                <a:latin typeface="+mn-ea"/>
              </a:rPr>
              <a:t>（</a:t>
            </a:r>
            <a:r>
              <a:rPr lang="en-US" altLang="zh-CN" spc="-100" dirty="0">
                <a:latin typeface="+mn-ea"/>
              </a:rPr>
              <a:t>1</a:t>
            </a:r>
            <a:r>
              <a:rPr lang="zh-CN" altLang="en-US" spc="-100" dirty="0">
                <a:latin typeface="+mn-ea"/>
              </a:rPr>
              <a:t>）校外来文：按国家体育总局、教育部、北京市的各部门进行分类。</a:t>
            </a:r>
            <a:endParaRPr lang="zh-CN" altLang="en-US" spc="-100" dirty="0">
              <a:latin typeface="+mn-ea"/>
            </a:endParaRPr>
          </a:p>
          <a:p>
            <a:pPr marL="342900" indent="-342900">
              <a:lnSpc>
                <a:spcPct val="110000"/>
              </a:lnSpc>
            </a:pPr>
            <a:r>
              <a:rPr lang="zh-CN" altLang="en-US" spc="-100" dirty="0">
                <a:latin typeface="+mn-ea"/>
              </a:rPr>
              <a:t>（</a:t>
            </a:r>
            <a:r>
              <a:rPr lang="en-US" altLang="zh-CN" spc="-100" dirty="0">
                <a:latin typeface="+mn-ea"/>
              </a:rPr>
              <a:t>2</a:t>
            </a:r>
            <a:r>
              <a:rPr lang="zh-CN" altLang="en-US" spc="-100" dirty="0">
                <a:latin typeface="+mn-ea"/>
              </a:rPr>
              <a:t>）校内文件：按部门的工作类型（党务、不同业务等）进行分类</a:t>
            </a:r>
            <a:r>
              <a:rPr lang="zh-CN" altLang="en-US" spc="-100" dirty="0" smtClean="0">
                <a:latin typeface="+mn-ea"/>
              </a:rPr>
              <a:t>。</a:t>
            </a:r>
            <a:endParaRPr lang="zh-CN" altLang="en-US" spc="-100" dirty="0">
              <a:latin typeface="+mn-ea"/>
            </a:endParaRPr>
          </a:p>
        </p:txBody>
      </p:sp>
      <p:pic>
        <p:nvPicPr>
          <p:cNvPr id="8" name="内容占位符 7"/>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4932040" y="1988840"/>
            <a:ext cx="4005504" cy="4248472"/>
          </a:xfrm>
        </p:spPr>
      </p:pic>
      <p:sp>
        <p:nvSpPr>
          <p:cNvPr id="9218" name="Text Box 3"/>
          <p:cNvSpPr txBox="1">
            <a:spLocks noChangeArrowheads="1"/>
          </p:cNvSpPr>
          <p:nvPr/>
        </p:nvSpPr>
        <p:spPr bwMode="auto">
          <a:xfrm>
            <a:off x="827584" y="1268760"/>
            <a:ext cx="4495800" cy="584775"/>
          </a:xfrm>
          <a:prstGeom prst="rect">
            <a:avLst/>
          </a:prstGeom>
          <a:noFill/>
          <a:ln w="9525">
            <a:noFill/>
            <a:miter lim="800000"/>
          </a:ln>
        </p:spPr>
        <p:txBody>
          <a:bodyPr>
            <a:spAutoFit/>
          </a:bodyPr>
          <a:lstStyle/>
          <a:p>
            <a:pPr>
              <a:spcBef>
                <a:spcPct val="50000"/>
              </a:spcBef>
            </a:pPr>
            <a:r>
              <a:rPr lang="en-US" altLang="zh-CN" sz="3200" b="1" dirty="0" smtClean="0">
                <a:latin typeface="+mn-ea"/>
              </a:rPr>
              <a:t>——</a:t>
            </a:r>
            <a:r>
              <a:rPr lang="zh-CN" altLang="en-US" sz="3200" b="1" dirty="0" smtClean="0">
                <a:latin typeface="+mn-ea"/>
              </a:rPr>
              <a:t>分类</a:t>
            </a:r>
            <a:r>
              <a:rPr lang="zh-CN" altLang="en-US" sz="3200" b="1" dirty="0">
                <a:latin typeface="+mn-ea"/>
              </a:rPr>
              <a:t>排序有讲究</a:t>
            </a:r>
            <a:endParaRPr lang="zh-CN" altLang="en-US" sz="3200" b="1" dirty="0">
              <a:latin typeface="+mn-ea"/>
            </a:endParaRPr>
          </a:p>
        </p:txBody>
      </p:sp>
      <p:sp>
        <p:nvSpPr>
          <p:cNvPr id="2" name="圆角矩形 1"/>
          <p:cNvSpPr/>
          <p:nvPr/>
        </p:nvSpPr>
        <p:spPr>
          <a:xfrm>
            <a:off x="5868144" y="2852936"/>
            <a:ext cx="504056" cy="3384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9218" grpId="0"/>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507288" cy="964704"/>
          </a:xfrm>
        </p:spPr>
        <p:txBody>
          <a:bodyPr>
            <a:normAutofit/>
          </a:bodyPr>
          <a:lstStyle/>
          <a:p>
            <a:r>
              <a:rPr lang="en-US" altLang="zh-CN" sz="3600" dirty="0" smtClean="0"/>
              <a:t>2.</a:t>
            </a:r>
            <a:r>
              <a:rPr lang="zh-CN" altLang="en-US" sz="3600" dirty="0" smtClean="0"/>
              <a:t>排序：每类文件均按发文日期进行排序</a:t>
            </a:r>
            <a:endParaRPr lang="zh-CN" altLang="en-US" sz="360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3708" y="1772816"/>
            <a:ext cx="5256584" cy="4248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6156176" y="2636443"/>
            <a:ext cx="504056" cy="3384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500"/>
                                        <p:tgtEl>
                                          <p:spTgt spid="102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13792"/>
            <a:ext cx="8229600" cy="1143000"/>
          </a:xfrm>
        </p:spPr>
        <p:txBody>
          <a:bodyPr>
            <a:normAutofit/>
          </a:bodyPr>
          <a:lstStyle/>
          <a:p>
            <a:pPr algn="l"/>
            <a:r>
              <a:rPr lang="en-US" altLang="zh-CN" sz="4000" dirty="0">
                <a:latin typeface="+mj-ea"/>
              </a:rPr>
              <a:t>——</a:t>
            </a:r>
            <a:r>
              <a:rPr lang="zh-CN" altLang="en-US" sz="4000" dirty="0">
                <a:latin typeface="+mj-ea"/>
              </a:rPr>
              <a:t>装订方法要</a:t>
            </a:r>
            <a:r>
              <a:rPr lang="zh-CN" altLang="en-US" sz="4000" dirty="0" smtClean="0">
                <a:latin typeface="+mj-ea"/>
              </a:rPr>
              <a:t>规范</a:t>
            </a:r>
            <a:endParaRPr lang="zh-CN" altLang="en-US" sz="4000" dirty="0">
              <a:latin typeface="+mj-ea"/>
            </a:endParaRPr>
          </a:p>
        </p:txBody>
      </p:sp>
      <p:sp>
        <p:nvSpPr>
          <p:cNvPr id="3" name="内容占位符 2"/>
          <p:cNvSpPr>
            <a:spLocks noGrp="1"/>
          </p:cNvSpPr>
          <p:nvPr>
            <p:ph idx="1"/>
          </p:nvPr>
        </p:nvSpPr>
        <p:spPr>
          <a:xfrm>
            <a:off x="457200" y="1600200"/>
            <a:ext cx="7787208" cy="4525963"/>
          </a:xfrm>
        </p:spPr>
        <p:txBody>
          <a:bodyPr>
            <a:normAutofit/>
          </a:bodyPr>
          <a:lstStyle/>
          <a:p>
            <a:pPr marL="342900" indent="-342900"/>
            <a:r>
              <a:rPr lang="en-US" altLang="zh-CN" dirty="0">
                <a:latin typeface="+mn-ea"/>
              </a:rPr>
              <a:t>3.</a:t>
            </a:r>
            <a:r>
              <a:rPr lang="zh-CN" altLang="en-US" dirty="0">
                <a:latin typeface="+mn-ea"/>
              </a:rPr>
              <a:t>装订：将排好顺序的文件按件装订。</a:t>
            </a:r>
            <a:endParaRPr lang="en-US" altLang="zh-CN" dirty="0">
              <a:latin typeface="+mn-ea"/>
            </a:endParaRPr>
          </a:p>
          <a:p>
            <a:pPr marL="342900" indent="791845">
              <a:lnSpc>
                <a:spcPct val="110000"/>
              </a:lnSpc>
            </a:pPr>
            <a:r>
              <a:rPr lang="zh-CN" altLang="en-US" dirty="0" smtClean="0">
                <a:latin typeface="+mn-ea"/>
              </a:rPr>
              <a:t>装订</a:t>
            </a:r>
            <a:r>
              <a:rPr lang="zh-CN" altLang="en-US" dirty="0">
                <a:latin typeface="+mn-ea"/>
              </a:rPr>
              <a:t>时，正本在前，定稿在后；正文在前，附件在后；原件在前，复制件在后；转发文在前，被转发文在后；</a:t>
            </a:r>
            <a:r>
              <a:rPr lang="zh-CN" altLang="en-US" dirty="0">
                <a:solidFill>
                  <a:srgbClr val="FF3300"/>
                </a:solidFill>
                <a:latin typeface="+mn-ea"/>
              </a:rPr>
              <a:t>文件在前，批转单在后</a:t>
            </a:r>
            <a:r>
              <a:rPr lang="zh-CN" altLang="en-US" dirty="0">
                <a:latin typeface="+mn-ea"/>
              </a:rPr>
              <a:t>；来文与复文作为一件时，复文在前，来文在后</a:t>
            </a:r>
            <a:r>
              <a:rPr lang="zh-CN" altLang="en-US" dirty="0" smtClean="0">
                <a:latin typeface="+mn-ea"/>
              </a:rPr>
              <a:t>。</a:t>
            </a:r>
            <a:endParaRPr lang="en-US" altLang="zh-CN" dirty="0">
              <a:latin typeface="+mn-ea"/>
            </a:endParaRPr>
          </a:p>
        </p:txBody>
      </p:sp>
      <p:sp>
        <p:nvSpPr>
          <p:cNvPr id="10248" name="Rectangle 21"/>
          <p:cNvSpPr>
            <a:spLocks noChangeArrowheads="1"/>
          </p:cNvSpPr>
          <p:nvPr/>
        </p:nvSpPr>
        <p:spPr bwMode="auto">
          <a:xfrm>
            <a:off x="5292080" y="4271595"/>
            <a:ext cx="1524000" cy="1015663"/>
          </a:xfrm>
          <a:prstGeom prst="rect">
            <a:avLst/>
          </a:prstGeom>
          <a:noFill/>
          <a:ln w="9525">
            <a:noFill/>
            <a:miter lim="800000"/>
          </a:ln>
        </p:spPr>
        <p:txBody>
          <a:bodyPr anchor="ctr">
            <a:spAutoFit/>
          </a:bodyPr>
          <a:lstStyle/>
          <a:p>
            <a:r>
              <a:rPr lang="en-US" altLang="zh-CN" sz="6000" dirty="0" smtClean="0"/>
              <a:t> </a:t>
            </a:r>
            <a:endParaRPr lang="en-US" altLang="zh-CN" sz="6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23528" y="413792"/>
            <a:ext cx="8229600" cy="1143000"/>
          </a:xfrm>
        </p:spPr>
        <p:txBody>
          <a:bodyPr>
            <a:normAutofit/>
          </a:bodyPr>
          <a:lstStyle/>
          <a:p>
            <a:pPr algn="l"/>
            <a:r>
              <a:rPr lang="en-US" altLang="zh-CN" sz="4000" dirty="0">
                <a:latin typeface="+mj-ea"/>
              </a:rPr>
              <a:t>——</a:t>
            </a:r>
            <a:r>
              <a:rPr lang="zh-CN" altLang="en-US" sz="4000" dirty="0">
                <a:latin typeface="+mj-ea"/>
              </a:rPr>
              <a:t>装订方法要规范</a:t>
            </a:r>
            <a:endParaRPr lang="zh-CN" altLang="en-US" sz="4000" dirty="0"/>
          </a:p>
        </p:txBody>
      </p:sp>
      <p:sp>
        <p:nvSpPr>
          <p:cNvPr id="5" name="内容占位符 4"/>
          <p:cNvSpPr>
            <a:spLocks noGrp="1"/>
          </p:cNvSpPr>
          <p:nvPr>
            <p:ph sz="half" idx="1"/>
          </p:nvPr>
        </p:nvSpPr>
        <p:spPr>
          <a:xfrm>
            <a:off x="457200" y="1611364"/>
            <a:ext cx="4546848" cy="1961651"/>
          </a:xfrm>
        </p:spPr>
        <p:txBody>
          <a:bodyPr>
            <a:normAutofit/>
          </a:bodyPr>
          <a:lstStyle/>
          <a:p>
            <a:r>
              <a:rPr lang="zh-CN" altLang="en-US" dirty="0" smtClean="0">
                <a:latin typeface="+mn-ea"/>
              </a:rPr>
              <a:t>在</a:t>
            </a:r>
            <a:r>
              <a:rPr lang="zh-CN" altLang="en-US" dirty="0">
                <a:latin typeface="+mn-ea"/>
              </a:rPr>
              <a:t>装订文件时，可根据文件的薄厚使用</a:t>
            </a:r>
            <a:r>
              <a:rPr lang="zh-CN" altLang="en-US" dirty="0">
                <a:solidFill>
                  <a:srgbClr val="FF3300"/>
                </a:solidFill>
                <a:latin typeface="+mn-ea"/>
              </a:rPr>
              <a:t>不锈钢订书钉、彩色回形针、鱼尾夹</a:t>
            </a:r>
            <a:r>
              <a:rPr lang="zh-CN" altLang="en-US" dirty="0">
                <a:latin typeface="+mn-ea"/>
              </a:rPr>
              <a:t>在文件左上角进行装订。</a:t>
            </a:r>
            <a:endParaRPr lang="zh-CN" altLang="en-US" dirty="0">
              <a:latin typeface="+mn-ea"/>
            </a:endParaRPr>
          </a:p>
        </p:txBody>
      </p:sp>
      <p:pic>
        <p:nvPicPr>
          <p:cNvPr id="7" name="内容占位符 6"/>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5436096" y="1323333"/>
            <a:ext cx="2952328" cy="2537715"/>
          </a:xfr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4137262"/>
            <a:ext cx="2952328" cy="2531586"/>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4137262"/>
            <a:ext cx="2952328" cy="2530567"/>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24127" y="1274887"/>
            <a:ext cx="3345399" cy="892552"/>
          </a:xfrm>
          <a:prstGeom prst="rect">
            <a:avLst/>
          </a:prstGeom>
          <a:solidFill>
            <a:srgbClr val="FFFFCC"/>
          </a:solidFill>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600" spc="-100" dirty="0" smtClean="0">
                <a:latin typeface="+mn-ea"/>
              </a:rPr>
              <a:t>4.</a:t>
            </a:r>
            <a:r>
              <a:rPr lang="zh-CN" altLang="en-US" sz="2600" spc="-100" dirty="0" smtClean="0">
                <a:latin typeface="+mn-ea"/>
              </a:rPr>
              <a:t>盖归档章：在文件首页的右上角归档章</a:t>
            </a:r>
            <a:endParaRPr lang="zh-CN" altLang="en-US" sz="2600" spc="-100" dirty="0">
              <a:latin typeface="+mn-ea"/>
            </a:endParaRPr>
          </a:p>
        </p:txBody>
      </p:sp>
      <p:pic>
        <p:nvPicPr>
          <p:cNvPr id="6" name="图片 5" descr="223312 005.jpg"/>
          <p:cNvPicPr>
            <a:picLocks noChangeAspect="1"/>
          </p:cNvPicPr>
          <p:nvPr/>
        </p:nvPicPr>
        <p:blipFill>
          <a:blip r:embed="rId1" cstate="print"/>
          <a:stretch>
            <a:fillRect/>
          </a:stretch>
        </p:blipFill>
        <p:spPr>
          <a:xfrm>
            <a:off x="1826984" y="1751941"/>
            <a:ext cx="3465095" cy="4765524"/>
          </a:xfrm>
          <a:prstGeom prst="rect">
            <a:avLst/>
          </a:prstGeom>
          <a:ln>
            <a:solidFill>
              <a:schemeClr val="tx1"/>
            </a:solidFill>
          </a:ln>
        </p:spPr>
      </p:pic>
      <p:pic>
        <p:nvPicPr>
          <p:cNvPr id="4" name="图片 3" descr="223312 003.jpg"/>
          <p:cNvPicPr>
            <a:picLocks noChangeAspect="1"/>
          </p:cNvPicPr>
          <p:nvPr/>
        </p:nvPicPr>
        <p:blipFill>
          <a:blip r:embed="rId2" cstate="print"/>
          <a:stretch>
            <a:fillRect/>
          </a:stretch>
        </p:blipFill>
        <p:spPr>
          <a:xfrm rot="21049301">
            <a:off x="961301" y="1631562"/>
            <a:ext cx="3465094" cy="4765524"/>
          </a:xfrm>
          <a:prstGeom prst="rect">
            <a:avLst/>
          </a:prstGeom>
          <a:ln>
            <a:solidFill>
              <a:schemeClr val="tx1"/>
            </a:solidFill>
          </a:ln>
        </p:spPr>
      </p:pic>
      <p:cxnSp>
        <p:nvCxnSpPr>
          <p:cNvPr id="8" name="直接箭头连接符 7"/>
          <p:cNvCxnSpPr>
            <a:stCxn id="5" idx="1"/>
            <a:endCxn id="37" idx="6"/>
          </p:cNvCxnSpPr>
          <p:nvPr/>
        </p:nvCxnSpPr>
        <p:spPr>
          <a:xfrm flipH="1">
            <a:off x="3980942" y="1721163"/>
            <a:ext cx="1743185" cy="3077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椭圆 8"/>
          <p:cNvSpPr/>
          <p:nvPr/>
        </p:nvSpPr>
        <p:spPr>
          <a:xfrm>
            <a:off x="4821168" y="5989052"/>
            <a:ext cx="326896" cy="3922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73096" y="5701020"/>
            <a:ext cx="326896" cy="3922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627784" y="1428360"/>
            <a:ext cx="1353158" cy="647162"/>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6"/>
                </a:solidFill>
              </a:ln>
            </a:endParaRPr>
          </a:p>
        </p:txBody>
      </p:sp>
      <p:sp>
        <p:nvSpPr>
          <p:cNvPr id="42" name="Text Box 2"/>
          <p:cNvSpPr txBox="1">
            <a:spLocks noChangeArrowheads="1"/>
          </p:cNvSpPr>
          <p:nvPr/>
        </p:nvSpPr>
        <p:spPr bwMode="auto">
          <a:xfrm>
            <a:off x="2773640" y="260648"/>
            <a:ext cx="6262856" cy="707886"/>
          </a:xfrm>
          <a:prstGeom prst="rect">
            <a:avLst/>
          </a:prstGeom>
          <a:noFill/>
          <a:ln w="9525">
            <a:noFill/>
            <a:miter lim="800000"/>
          </a:ln>
        </p:spPr>
        <p:txBody>
          <a:bodyPr wrap="square">
            <a:spAutoFit/>
          </a:bodyPr>
          <a:lstStyle/>
          <a:p>
            <a:pPr>
              <a:spcBef>
                <a:spcPct val="50000"/>
              </a:spcBef>
            </a:pPr>
            <a:r>
              <a:rPr lang="en-US" altLang="zh-CN" sz="4000" dirty="0">
                <a:latin typeface="+mj-ea"/>
                <a:ea typeface="+mj-ea"/>
              </a:rPr>
              <a:t>——</a:t>
            </a:r>
            <a:r>
              <a:rPr lang="zh-CN" altLang="en-US" sz="4000" dirty="0">
                <a:latin typeface="+mj-ea"/>
                <a:ea typeface="+mj-ea"/>
              </a:rPr>
              <a:t>页码编排看仔细</a:t>
            </a:r>
            <a:endParaRPr lang="zh-CN" altLang="en-US" sz="4000" dirty="0">
              <a:latin typeface="+mj-ea"/>
              <a:ea typeface="+mj-ea"/>
            </a:endParaRPr>
          </a:p>
        </p:txBody>
      </p:sp>
      <p:sp>
        <p:nvSpPr>
          <p:cNvPr id="47" name="Rectangle 3"/>
          <p:cNvSpPr>
            <a:spLocks noChangeArrowheads="1"/>
          </p:cNvSpPr>
          <p:nvPr/>
        </p:nvSpPr>
        <p:spPr bwMode="auto">
          <a:xfrm>
            <a:off x="5724127" y="2387089"/>
            <a:ext cx="3312369" cy="3994237"/>
          </a:xfrm>
          <a:prstGeom prst="rect">
            <a:avLst/>
          </a:prstGeom>
          <a:solidFill>
            <a:srgbClr val="FFFFCC"/>
          </a:solidFill>
        </p:spPr>
        <p:style>
          <a:lnRef idx="2">
            <a:schemeClr val="accent6"/>
          </a:lnRef>
          <a:fillRef idx="1">
            <a:schemeClr val="lt1"/>
          </a:fillRef>
          <a:effectRef idx="0">
            <a:schemeClr val="accent6"/>
          </a:effectRef>
          <a:fontRef idx="minor">
            <a:schemeClr val="dk1"/>
          </a:fontRef>
        </p:style>
        <p:txBody>
          <a:bodyPr/>
          <a:lstStyle/>
          <a:p>
            <a:pPr>
              <a:spcBef>
                <a:spcPct val="20000"/>
              </a:spcBef>
            </a:pPr>
            <a:r>
              <a:rPr lang="en-US" altLang="zh-CN" sz="2600" spc="-100" dirty="0" smtClean="0">
                <a:latin typeface="+mn-ea"/>
              </a:rPr>
              <a:t>5.</a:t>
            </a:r>
            <a:r>
              <a:rPr lang="zh-CN" altLang="en-US" sz="2600" spc="-100" dirty="0" smtClean="0">
                <a:latin typeface="+mn-ea"/>
              </a:rPr>
              <a:t>编页码：在</a:t>
            </a:r>
            <a:r>
              <a:rPr lang="zh-CN" altLang="en-US" sz="2600" spc="-100" dirty="0">
                <a:latin typeface="+mn-ea"/>
              </a:rPr>
              <a:t>装订好的文件上编写页码。页码编写位置为文件每页正面的右下角和背面的左下角</a:t>
            </a:r>
            <a:r>
              <a:rPr lang="zh-CN" altLang="en-US" sz="2600" spc="-100" dirty="0" smtClean="0">
                <a:latin typeface="+mn-ea"/>
              </a:rPr>
              <a:t>，用阿拉伯数字</a:t>
            </a:r>
            <a:r>
              <a:rPr lang="en-US" altLang="zh-CN" sz="2600" spc="-100" dirty="0" smtClean="0">
                <a:latin typeface="+mn-ea"/>
              </a:rPr>
              <a:t>1</a:t>
            </a:r>
            <a:r>
              <a:rPr lang="zh-CN" altLang="en-US" sz="2600" spc="-100" dirty="0" smtClean="0">
                <a:latin typeface="+mn-ea"/>
              </a:rPr>
              <a:t>、</a:t>
            </a:r>
            <a:r>
              <a:rPr lang="en-US" altLang="zh-CN" sz="2600" spc="-100" dirty="0" smtClean="0">
                <a:latin typeface="+mn-ea"/>
              </a:rPr>
              <a:t>2</a:t>
            </a:r>
            <a:r>
              <a:rPr lang="zh-CN" altLang="en-US" sz="2600" spc="-100" dirty="0">
                <a:latin typeface="+mn-ea"/>
              </a:rPr>
              <a:t>、</a:t>
            </a:r>
            <a:r>
              <a:rPr lang="en-US" altLang="zh-CN" sz="2600" spc="-100" dirty="0" smtClean="0">
                <a:latin typeface="+mn-ea"/>
              </a:rPr>
              <a:t>3……</a:t>
            </a:r>
            <a:r>
              <a:rPr lang="zh-CN" altLang="en-US" sz="2600" spc="-100" dirty="0" smtClean="0">
                <a:latin typeface="+mn-ea"/>
              </a:rPr>
              <a:t>没有</a:t>
            </a:r>
            <a:r>
              <a:rPr lang="zh-CN" altLang="en-US" sz="2600" spc="-100" dirty="0">
                <a:latin typeface="+mn-ea"/>
              </a:rPr>
              <a:t>文字的页面不标页码；已汇编成册并有页码的资料、书籍无需标注。</a:t>
            </a:r>
            <a:endParaRPr lang="zh-CN" altLang="en-US" sz="2600" spc="-100" dirty="0">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37" grpId="0" animBg="1"/>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lgn="l"/>
            <a:r>
              <a:rPr lang="zh-CN" altLang="en-US" dirty="0" smtClean="0"/>
              <a:t>一、档案的收集</a:t>
            </a:r>
            <a:endParaRPr lang="zh-CN" altLang="en-US" dirty="0"/>
          </a:p>
        </p:txBody>
      </p:sp>
      <p:sp>
        <p:nvSpPr>
          <p:cNvPr id="3" name="内容占位符 2"/>
          <p:cNvSpPr>
            <a:spLocks noGrp="1"/>
          </p:cNvSpPr>
          <p:nvPr>
            <p:ph idx="1"/>
          </p:nvPr>
        </p:nvSpPr>
        <p:spPr>
          <a:xfrm>
            <a:off x="457200" y="1484784"/>
            <a:ext cx="8229600" cy="4641379"/>
          </a:xfrm>
        </p:spPr>
        <p:txBody>
          <a:bodyPr>
            <a:normAutofit fontScale="70000" lnSpcReduction="20000"/>
          </a:bodyPr>
          <a:lstStyle/>
          <a:p>
            <a:r>
              <a:rPr lang="zh-CN" altLang="en-US" sz="5100" dirty="0" smtClean="0"/>
              <a:t>（一）档案收集中存在的最大问题：</a:t>
            </a:r>
            <a:endParaRPr lang="en-US" altLang="zh-CN" sz="5100" dirty="0" smtClean="0"/>
          </a:p>
          <a:p>
            <a:pPr>
              <a:spcBef>
                <a:spcPts val="1800"/>
              </a:spcBef>
              <a:spcAft>
                <a:spcPts val="1200"/>
              </a:spcAft>
            </a:pPr>
            <a:r>
              <a:rPr lang="zh-CN" altLang="en-US" sz="4600" b="1" dirty="0" smtClean="0"/>
              <a:t>档案收集不齐全</a:t>
            </a:r>
            <a:endParaRPr lang="en-US" altLang="zh-CN" sz="4600" b="1" dirty="0" smtClean="0"/>
          </a:p>
          <a:p>
            <a:r>
              <a:rPr lang="zh-CN" altLang="en-US" sz="4100" dirty="0" smtClean="0"/>
              <a:t>原因：</a:t>
            </a:r>
            <a:endParaRPr lang="en-US" altLang="zh-CN" sz="4100" dirty="0" smtClean="0"/>
          </a:p>
          <a:p>
            <a:pPr marL="457200" indent="-457200">
              <a:lnSpc>
                <a:spcPct val="140000"/>
              </a:lnSpc>
              <a:buFont typeface="Wingdings" panose="05000000000000000000" pitchFamily="2" charset="2"/>
              <a:buChar char="Ø"/>
            </a:pPr>
            <a:r>
              <a:rPr lang="zh-CN" altLang="en-US" sz="4100" dirty="0" smtClean="0"/>
              <a:t>没有形成什么档案（不知道要收集哪些材料？）</a:t>
            </a:r>
            <a:endParaRPr lang="en-US" altLang="zh-CN" sz="4100" dirty="0" smtClean="0"/>
          </a:p>
          <a:p>
            <a:pPr marL="457200" indent="-457200">
              <a:lnSpc>
                <a:spcPct val="140000"/>
              </a:lnSpc>
              <a:buFont typeface="Wingdings" panose="05000000000000000000" pitchFamily="2" charset="2"/>
              <a:buChar char="Ø"/>
            </a:pPr>
            <a:r>
              <a:rPr lang="zh-CN" altLang="en-US" sz="4100" dirty="0" smtClean="0"/>
              <a:t>本单位还需要用</a:t>
            </a:r>
            <a:endParaRPr lang="en-US" altLang="zh-CN" sz="4100" dirty="0" smtClean="0"/>
          </a:p>
          <a:p>
            <a:pPr marL="457200" indent="-457200">
              <a:lnSpc>
                <a:spcPct val="140000"/>
              </a:lnSpc>
              <a:buFont typeface="Wingdings" panose="05000000000000000000" pitchFamily="2" charset="2"/>
              <a:buChar char="Ø"/>
            </a:pPr>
            <a:r>
              <a:rPr lang="zh-CN" altLang="en-US" sz="4100" dirty="0" smtClean="0"/>
              <a:t>工作忙没有时间收集</a:t>
            </a:r>
            <a:endParaRPr lang="en-US" altLang="zh-CN" sz="4100" dirty="0" smtClean="0"/>
          </a:p>
          <a:p>
            <a:pPr marL="457200" indent="-457200">
              <a:lnSpc>
                <a:spcPct val="140000"/>
              </a:lnSpc>
              <a:buFont typeface="Wingdings" panose="05000000000000000000" pitchFamily="2" charset="2"/>
              <a:buChar char="Ø"/>
            </a:pPr>
            <a:r>
              <a:rPr lang="zh-CN" altLang="en-US" sz="4100" dirty="0" smtClean="0"/>
              <a:t>部门内部人员不配合，收不上来</a:t>
            </a:r>
            <a:endParaRPr lang="en-US" altLang="zh-CN" sz="41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内容占位符 9" descr="223312 003副本.jpg"/>
          <p:cNvPicPr>
            <a:picLocks noGrp="1" noChangeAspect="1"/>
          </p:cNvPicPr>
          <p:nvPr>
            <p:ph idx="1"/>
          </p:nvPr>
        </p:nvPicPr>
        <p:blipFill>
          <a:blip r:embed="rId1" cstate="print"/>
          <a:stretch>
            <a:fillRect/>
          </a:stretch>
        </p:blipFill>
        <p:spPr>
          <a:xfrm>
            <a:off x="870677" y="1556792"/>
            <a:ext cx="3291609" cy="4525963"/>
          </a:xfrm>
          <a:ln w="12700">
            <a:solidFill>
              <a:schemeClr val="tx1"/>
            </a:solidFill>
          </a:ln>
        </p:spPr>
      </p:pic>
      <p:pic>
        <p:nvPicPr>
          <p:cNvPr id="11" name="图片 10" descr="223312 004副本.jpg"/>
          <p:cNvPicPr>
            <a:picLocks noChangeAspect="1"/>
          </p:cNvPicPr>
          <p:nvPr/>
        </p:nvPicPr>
        <p:blipFill>
          <a:blip r:embed="rId2" cstate="print"/>
          <a:stretch>
            <a:fillRect/>
          </a:stretch>
        </p:blipFill>
        <p:spPr>
          <a:xfrm>
            <a:off x="5032963" y="1556792"/>
            <a:ext cx="3240360" cy="4466321"/>
          </a:xfrm>
          <a:prstGeom prst="rect">
            <a:avLst/>
          </a:prstGeom>
          <a:ln>
            <a:solidFill>
              <a:schemeClr val="tx1"/>
            </a:solidFill>
          </a:ln>
        </p:spPr>
      </p:pic>
      <p:sp>
        <p:nvSpPr>
          <p:cNvPr id="16" name="椭圆 15"/>
          <p:cNvSpPr/>
          <p:nvPr/>
        </p:nvSpPr>
        <p:spPr>
          <a:xfrm>
            <a:off x="3570233" y="5578699"/>
            <a:ext cx="504056" cy="5040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035194" y="5578699"/>
            <a:ext cx="432048"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归档章.jpg"/>
          <p:cNvPicPr>
            <a:picLocks noChangeAspect="1"/>
          </p:cNvPicPr>
          <p:nvPr/>
        </p:nvPicPr>
        <p:blipFill>
          <a:blip r:embed="rId1" cstate="print"/>
          <a:stretch>
            <a:fillRect/>
          </a:stretch>
        </p:blipFill>
        <p:spPr>
          <a:xfrm>
            <a:off x="1979712" y="3861048"/>
            <a:ext cx="4514850" cy="1533525"/>
          </a:xfrm>
          <a:prstGeom prst="rect">
            <a:avLst/>
          </a:prstGeom>
        </p:spPr>
      </p:pic>
      <p:sp>
        <p:nvSpPr>
          <p:cNvPr id="6" name="椭圆 5"/>
          <p:cNvSpPr/>
          <p:nvPr/>
        </p:nvSpPr>
        <p:spPr>
          <a:xfrm>
            <a:off x="4788024" y="4005064"/>
            <a:ext cx="720080" cy="7200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80112" y="4005064"/>
            <a:ext cx="720080" cy="7200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555776" y="3933056"/>
            <a:ext cx="1656184" cy="7200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258" y="1826949"/>
            <a:ext cx="2952328" cy="492443"/>
          </a:xfrm>
          <a:prstGeom prst="rect">
            <a:avLst/>
          </a:prstGeom>
          <a:solidFill>
            <a:srgbClr val="FFFFCC"/>
          </a:solidFill>
          <a:ln>
            <a:solidFill>
              <a:schemeClr val="accent6"/>
            </a:solidFill>
          </a:ln>
        </p:spPr>
        <p:txBody>
          <a:bodyPr wrap="square" rtlCol="0">
            <a:spAutoFit/>
          </a:bodyPr>
          <a:lstStyle/>
          <a:p>
            <a:r>
              <a:rPr lang="zh-CN" altLang="en-US" sz="2600" dirty="0" smtClean="0">
                <a:latin typeface="+mn-ea"/>
              </a:rPr>
              <a:t>档号：不用填写</a:t>
            </a:r>
            <a:endParaRPr lang="zh-CN" altLang="en-US" sz="2600" dirty="0">
              <a:latin typeface="+mn-ea"/>
            </a:endParaRPr>
          </a:p>
        </p:txBody>
      </p:sp>
      <p:sp>
        <p:nvSpPr>
          <p:cNvPr id="10" name="TextBox 9"/>
          <p:cNvSpPr txBox="1"/>
          <p:nvPr/>
        </p:nvSpPr>
        <p:spPr>
          <a:xfrm>
            <a:off x="3317247" y="1461746"/>
            <a:ext cx="3431638" cy="1692771"/>
          </a:xfrm>
          <a:prstGeom prst="rect">
            <a:avLst/>
          </a:prstGeom>
          <a:solidFill>
            <a:srgbClr val="FFFFCC"/>
          </a:solidFill>
          <a:ln>
            <a:solidFill>
              <a:schemeClr val="accent6"/>
            </a:solidFill>
          </a:ln>
        </p:spPr>
        <p:txBody>
          <a:bodyPr wrap="square" rtlCol="0">
            <a:spAutoFit/>
          </a:bodyPr>
          <a:lstStyle/>
          <a:p>
            <a:r>
              <a:rPr lang="zh-CN" altLang="en-US" sz="2600" dirty="0" smtClean="0">
                <a:latin typeface="+mn-ea"/>
              </a:rPr>
              <a:t>件号 ：按照前期排好的文件序号顺序填写。用阿拉伯数字</a:t>
            </a:r>
            <a:r>
              <a:rPr lang="en-US" altLang="zh-CN" sz="2600" dirty="0" smtClean="0">
                <a:latin typeface="+mn-ea"/>
              </a:rPr>
              <a:t>1</a:t>
            </a:r>
            <a:r>
              <a:rPr lang="zh-CN" altLang="en-US" sz="2600" dirty="0" smtClean="0">
                <a:latin typeface="+mn-ea"/>
              </a:rPr>
              <a:t>、</a:t>
            </a:r>
            <a:r>
              <a:rPr lang="en-US" altLang="zh-CN" sz="2600" dirty="0" smtClean="0">
                <a:latin typeface="+mn-ea"/>
              </a:rPr>
              <a:t>2</a:t>
            </a:r>
            <a:r>
              <a:rPr lang="zh-CN" altLang="en-US" sz="2600" dirty="0" smtClean="0">
                <a:latin typeface="+mn-ea"/>
              </a:rPr>
              <a:t>、</a:t>
            </a:r>
            <a:r>
              <a:rPr lang="en-US" altLang="zh-CN" sz="2600" dirty="0" smtClean="0">
                <a:latin typeface="+mn-ea"/>
              </a:rPr>
              <a:t>3……</a:t>
            </a:r>
            <a:r>
              <a:rPr lang="zh-CN" altLang="en-US" sz="2600" dirty="0" smtClean="0">
                <a:solidFill>
                  <a:srgbClr val="FF0000"/>
                </a:solidFill>
                <a:latin typeface="+mn-ea"/>
              </a:rPr>
              <a:t>用铅笔填写。</a:t>
            </a:r>
            <a:endParaRPr lang="zh-CN" altLang="en-US" sz="2600" dirty="0">
              <a:solidFill>
                <a:srgbClr val="FF0000"/>
              </a:solidFill>
              <a:latin typeface="+mn-ea"/>
            </a:endParaRPr>
          </a:p>
        </p:txBody>
      </p:sp>
      <p:sp>
        <p:nvSpPr>
          <p:cNvPr id="11" name="TextBox 10"/>
          <p:cNvSpPr txBox="1"/>
          <p:nvPr/>
        </p:nvSpPr>
        <p:spPr>
          <a:xfrm>
            <a:off x="6909546" y="2852936"/>
            <a:ext cx="1994570" cy="892552"/>
          </a:xfrm>
          <a:prstGeom prst="rect">
            <a:avLst/>
          </a:prstGeom>
          <a:solidFill>
            <a:srgbClr val="FFFFCC"/>
          </a:solidFill>
          <a:ln>
            <a:solidFill>
              <a:schemeClr val="accent6"/>
            </a:solidFill>
          </a:ln>
        </p:spPr>
        <p:txBody>
          <a:bodyPr wrap="square" rtlCol="0">
            <a:spAutoFit/>
          </a:bodyPr>
          <a:lstStyle/>
          <a:p>
            <a:r>
              <a:rPr lang="zh-CN" altLang="en-US" sz="2600" dirty="0" smtClean="0"/>
              <a:t>页数：该文件的总页数</a:t>
            </a:r>
            <a:r>
              <a:rPr lang="zh-CN" altLang="en-US" dirty="0" smtClean="0"/>
              <a:t>。</a:t>
            </a:r>
            <a:endParaRPr lang="zh-CN" altLang="en-US" dirty="0"/>
          </a:p>
        </p:txBody>
      </p:sp>
      <p:cxnSp>
        <p:nvCxnSpPr>
          <p:cNvPr id="13" name="直接箭头连接符 12"/>
          <p:cNvCxnSpPr>
            <a:stCxn id="9" idx="2"/>
            <a:endCxn id="8" idx="0"/>
          </p:cNvCxnSpPr>
          <p:nvPr/>
        </p:nvCxnSpPr>
        <p:spPr>
          <a:xfrm>
            <a:off x="1680422" y="2319392"/>
            <a:ext cx="1703446" cy="16136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0" idx="2"/>
            <a:endCxn id="6" idx="0"/>
          </p:cNvCxnSpPr>
          <p:nvPr/>
        </p:nvCxnSpPr>
        <p:spPr>
          <a:xfrm>
            <a:off x="5033066" y="3154517"/>
            <a:ext cx="114998" cy="8505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1" idx="2"/>
            <a:endCxn id="7" idx="7"/>
          </p:cNvCxnSpPr>
          <p:nvPr/>
        </p:nvCxnSpPr>
        <p:spPr>
          <a:xfrm flipH="1">
            <a:off x="6194739" y="3745488"/>
            <a:ext cx="1712092" cy="3650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79512" y="749691"/>
            <a:ext cx="6120680" cy="646331"/>
          </a:xfrm>
          <a:prstGeom prst="rect">
            <a:avLst/>
          </a:prstGeom>
          <a:noFill/>
        </p:spPr>
        <p:txBody>
          <a:bodyPr wrap="square" rtlCol="0">
            <a:spAutoFit/>
          </a:bodyPr>
          <a:lstStyle/>
          <a:p>
            <a:r>
              <a:rPr lang="en-US" altLang="zh-CN" sz="3600" dirty="0" smtClean="0">
                <a:latin typeface="+mj-ea"/>
                <a:ea typeface="+mj-ea"/>
              </a:rPr>
              <a:t>6.</a:t>
            </a:r>
            <a:r>
              <a:rPr lang="zh-CN" altLang="en-US" sz="3600" dirty="0" smtClean="0">
                <a:latin typeface="+mj-ea"/>
                <a:ea typeface="+mj-ea"/>
              </a:rPr>
              <a:t>填写件号和页数</a:t>
            </a:r>
            <a:endParaRPr lang="zh-CN" altLang="en-US" sz="3600" dirty="0">
              <a:latin typeface="+mj-ea"/>
              <a:ea typeface="+mj-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312640" y="128826"/>
            <a:ext cx="6651848" cy="707886"/>
          </a:xfrm>
          <a:prstGeom prst="rect">
            <a:avLst/>
          </a:prstGeom>
          <a:noFill/>
          <a:ln w="9525">
            <a:noFill/>
            <a:miter lim="800000"/>
          </a:ln>
        </p:spPr>
        <p:txBody>
          <a:bodyPr wrap="square">
            <a:spAutoFit/>
          </a:bodyPr>
          <a:lstStyle/>
          <a:p>
            <a:pPr>
              <a:spcBef>
                <a:spcPct val="50000"/>
              </a:spcBef>
            </a:pPr>
            <a:r>
              <a:rPr lang="en-US" altLang="zh-CN" sz="4000" dirty="0">
                <a:latin typeface="+mj-ea"/>
                <a:ea typeface="+mj-ea"/>
              </a:rPr>
              <a:t>——</a:t>
            </a:r>
            <a:r>
              <a:rPr lang="zh-CN" altLang="en-US" sz="4000" dirty="0">
                <a:latin typeface="+mj-ea"/>
                <a:ea typeface="+mj-ea"/>
              </a:rPr>
              <a:t>日常把好质量关</a:t>
            </a:r>
            <a:endParaRPr lang="zh-CN" altLang="en-US" sz="4000" dirty="0">
              <a:latin typeface="+mj-ea"/>
              <a:ea typeface="+mj-ea"/>
            </a:endParaRPr>
          </a:p>
        </p:txBody>
      </p:sp>
      <p:sp>
        <p:nvSpPr>
          <p:cNvPr id="13315" name="Rectangle 4"/>
          <p:cNvSpPr>
            <a:spLocks noChangeArrowheads="1"/>
          </p:cNvSpPr>
          <p:nvPr/>
        </p:nvSpPr>
        <p:spPr bwMode="auto">
          <a:xfrm>
            <a:off x="-108520" y="894928"/>
            <a:ext cx="9145016" cy="5486400"/>
          </a:xfrm>
          <a:prstGeom prst="rect">
            <a:avLst/>
          </a:prstGeom>
          <a:noFill/>
          <a:ln w="9525">
            <a:noFill/>
            <a:miter lim="800000"/>
          </a:ln>
        </p:spPr>
        <p:txBody>
          <a:bodyPr/>
          <a:lstStyle/>
          <a:p>
            <a:pPr marL="342900">
              <a:lnSpc>
                <a:spcPct val="110000"/>
              </a:lnSpc>
              <a:spcBef>
                <a:spcPct val="20000"/>
              </a:spcBef>
            </a:pPr>
            <a:r>
              <a:rPr lang="zh-CN" altLang="en-US" sz="3200" dirty="0"/>
              <a:t>温馨提示</a:t>
            </a:r>
            <a:r>
              <a:rPr lang="zh-CN" altLang="en-US" sz="3200" dirty="0" smtClean="0"/>
              <a:t>：</a:t>
            </a:r>
            <a:endParaRPr lang="en-US" altLang="zh-CN" sz="3200" dirty="0" smtClean="0">
              <a:latin typeface="+mn-ea"/>
            </a:endParaRPr>
          </a:p>
          <a:p>
            <a:pPr marL="342900" algn="l">
              <a:lnSpc>
                <a:spcPct val="110000"/>
              </a:lnSpc>
              <a:spcBef>
                <a:spcPct val="20000"/>
              </a:spcBef>
            </a:pPr>
            <a:r>
              <a:rPr lang="zh-CN" altLang="en-US" sz="2600" dirty="0" smtClean="0">
                <a:latin typeface="+mn-ea"/>
              </a:rPr>
              <a:t>档案</a:t>
            </a:r>
            <a:r>
              <a:rPr lang="zh-CN" altLang="en-US" sz="2600" dirty="0">
                <a:latin typeface="+mn-ea"/>
              </a:rPr>
              <a:t>工作对文件质量的要求非常高。如果平时不注意，收集到的文件很可能已经是无法逆转的不合格文件。在日常工作中</a:t>
            </a:r>
            <a:r>
              <a:rPr lang="zh-CN" altLang="en-US" sz="2600" dirty="0" smtClean="0">
                <a:latin typeface="+mn-ea"/>
              </a:rPr>
              <a:t>，兼职档案员有</a:t>
            </a:r>
            <a:r>
              <a:rPr lang="zh-CN" altLang="en-US" sz="2600" dirty="0">
                <a:latin typeface="+mn-ea"/>
              </a:rPr>
              <a:t>义务提醒本单位人员，做到以下几点：</a:t>
            </a:r>
            <a:endParaRPr lang="zh-CN" altLang="en-US" sz="2600" dirty="0">
              <a:latin typeface="+mn-ea"/>
            </a:endParaRPr>
          </a:p>
          <a:p>
            <a:pPr marL="342900" algn="l">
              <a:lnSpc>
                <a:spcPct val="110000"/>
              </a:lnSpc>
              <a:spcBef>
                <a:spcPct val="20000"/>
              </a:spcBef>
            </a:pPr>
            <a:r>
              <a:rPr lang="zh-CN" altLang="en-US" sz="2600" dirty="0">
                <a:latin typeface="+mn-ea"/>
              </a:rPr>
              <a:t> （</a:t>
            </a:r>
            <a:r>
              <a:rPr lang="en-US" altLang="zh-CN" sz="2600" dirty="0">
                <a:latin typeface="+mn-ea"/>
              </a:rPr>
              <a:t>1</a:t>
            </a:r>
            <a:r>
              <a:rPr lang="zh-CN" altLang="en-US" sz="2600" dirty="0">
                <a:latin typeface="+mn-ea"/>
              </a:rPr>
              <a:t>）本部门产生文件，尽量使用</a:t>
            </a:r>
            <a:r>
              <a:rPr lang="en-US" altLang="zh-CN" sz="2600" dirty="0">
                <a:solidFill>
                  <a:srgbClr val="FF3300"/>
                </a:solidFill>
                <a:latin typeface="+mn-ea"/>
              </a:rPr>
              <a:t>A4</a:t>
            </a:r>
            <a:r>
              <a:rPr lang="zh-CN" altLang="en-US" sz="2600" dirty="0">
                <a:solidFill>
                  <a:srgbClr val="FF3300"/>
                </a:solidFill>
                <a:latin typeface="+mn-ea"/>
              </a:rPr>
              <a:t>大小</a:t>
            </a:r>
            <a:r>
              <a:rPr lang="zh-CN" altLang="en-US" sz="2600" dirty="0">
                <a:latin typeface="+mn-ea"/>
              </a:rPr>
              <a:t>纸张。所有文件可选择双面打印，但不能用废纸打印。如接收传真时使用了废纸，请先用新纸复印后再请领导批示。</a:t>
            </a:r>
            <a:endParaRPr lang="zh-CN" altLang="en-US" sz="2600" dirty="0">
              <a:latin typeface="+mn-ea"/>
            </a:endParaRPr>
          </a:p>
          <a:p>
            <a:pPr marL="342900" algn="l">
              <a:lnSpc>
                <a:spcPct val="110000"/>
              </a:lnSpc>
              <a:spcBef>
                <a:spcPct val="20000"/>
              </a:spcBef>
            </a:pPr>
            <a:r>
              <a:rPr lang="zh-CN" altLang="en-US" sz="2600" dirty="0">
                <a:latin typeface="+mn-ea"/>
              </a:rPr>
              <a:t> （</a:t>
            </a:r>
            <a:r>
              <a:rPr lang="en-US" altLang="zh-CN" sz="2600" dirty="0">
                <a:latin typeface="+mn-ea"/>
              </a:rPr>
              <a:t>2</a:t>
            </a:r>
            <a:r>
              <a:rPr lang="zh-CN" altLang="en-US" sz="2600" dirty="0">
                <a:latin typeface="+mn-ea"/>
              </a:rPr>
              <a:t>）提醒领导，在批示时必须使用</a:t>
            </a:r>
            <a:r>
              <a:rPr lang="zh-CN" altLang="en-US" sz="2600" dirty="0">
                <a:solidFill>
                  <a:srgbClr val="FF3300"/>
                </a:solidFill>
                <a:latin typeface="+mn-ea"/>
              </a:rPr>
              <a:t>黑色墨水笔</a:t>
            </a:r>
            <a:r>
              <a:rPr lang="zh-CN" altLang="en-US" sz="2600" dirty="0">
                <a:latin typeface="+mn-ea"/>
              </a:rPr>
              <a:t>，不可使用铅笔、圆珠笔、水彩笔，也不建议使用蓝黑钢笔。</a:t>
            </a:r>
            <a:endParaRPr lang="zh-CN" altLang="en-US" sz="2600" dirty="0">
              <a:latin typeface="+mn-ea"/>
            </a:endParaRPr>
          </a:p>
          <a:p>
            <a:pPr marL="342900" algn="l">
              <a:lnSpc>
                <a:spcPct val="110000"/>
              </a:lnSpc>
              <a:spcBef>
                <a:spcPct val="20000"/>
              </a:spcBef>
            </a:pPr>
            <a:r>
              <a:rPr lang="zh-CN" altLang="en-US" sz="2600" dirty="0">
                <a:latin typeface="+mn-ea"/>
              </a:rPr>
              <a:t> （</a:t>
            </a:r>
            <a:r>
              <a:rPr lang="en-US" altLang="zh-CN" sz="2600" dirty="0">
                <a:latin typeface="+mn-ea"/>
              </a:rPr>
              <a:t>3</a:t>
            </a:r>
            <a:r>
              <a:rPr lang="zh-CN" altLang="en-US" sz="2600" dirty="0">
                <a:latin typeface="+mn-ea"/>
              </a:rPr>
              <a:t>）日常文件需放在文件盒内保管，不要使文件边角损坏或留有油渍、水渍等渍迹。</a:t>
            </a:r>
            <a:endParaRPr lang="zh-CN" altLang="en-US" sz="2600" dirty="0">
              <a:latin typeface="+mn-ea"/>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2308448" y="128826"/>
            <a:ext cx="4495800" cy="707886"/>
          </a:xfrm>
          <a:prstGeom prst="rect">
            <a:avLst/>
          </a:prstGeom>
          <a:noFill/>
          <a:ln w="9525">
            <a:noFill/>
            <a:miter lim="800000"/>
          </a:ln>
        </p:spPr>
        <p:txBody>
          <a:bodyPr>
            <a:spAutoFit/>
          </a:bodyPr>
          <a:lstStyle/>
          <a:p>
            <a:pPr>
              <a:spcBef>
                <a:spcPct val="50000"/>
              </a:spcBef>
            </a:pPr>
            <a:r>
              <a:rPr lang="en-US" altLang="zh-CN" sz="4000" dirty="0" smtClean="0">
                <a:latin typeface="+mj-ea"/>
                <a:ea typeface="+mj-ea"/>
              </a:rPr>
              <a:t>——</a:t>
            </a:r>
            <a:r>
              <a:rPr lang="zh-CN" altLang="en-US" sz="4000" dirty="0" smtClean="0">
                <a:latin typeface="+mj-ea"/>
                <a:ea typeface="+mj-ea"/>
              </a:rPr>
              <a:t>正确填写目录</a:t>
            </a:r>
            <a:endParaRPr lang="zh-CN" altLang="en-US" sz="4000" dirty="0">
              <a:latin typeface="+mj-ea"/>
              <a:ea typeface="+mj-ea"/>
            </a:endParaRPr>
          </a:p>
        </p:txBody>
      </p:sp>
      <p:sp>
        <p:nvSpPr>
          <p:cNvPr id="7" name="Rectangle 11"/>
          <p:cNvSpPr>
            <a:spLocks noChangeArrowheads="1"/>
          </p:cNvSpPr>
          <p:nvPr/>
        </p:nvSpPr>
        <p:spPr bwMode="auto">
          <a:xfrm>
            <a:off x="5524255" y="6021288"/>
            <a:ext cx="3504567" cy="769441"/>
          </a:xfrm>
          <a:prstGeom prst="rect">
            <a:avLst/>
          </a:prstGeom>
          <a:solidFill>
            <a:srgbClr val="FFFFCC"/>
          </a:solidFill>
          <a:ln w="9525">
            <a:solidFill>
              <a:schemeClr val="accent6"/>
            </a:solidFill>
            <a:miter lim="800000"/>
          </a:ln>
        </p:spPr>
        <p:txBody>
          <a:bodyPr wrap="square">
            <a:spAutoFit/>
          </a:bodyPr>
          <a:lstStyle/>
          <a:p>
            <a:pPr algn="l"/>
            <a:r>
              <a:rPr lang="zh-CN" altLang="en-US" sz="2200" b="1" dirty="0">
                <a:latin typeface="+mn-ea"/>
              </a:rPr>
              <a:t>备注：</a:t>
            </a:r>
            <a:r>
              <a:rPr lang="zh-CN" altLang="en-US" sz="2200" dirty="0">
                <a:latin typeface="+mn-ea"/>
              </a:rPr>
              <a:t>填写需要说明的内容，如重要文件存档</a:t>
            </a:r>
            <a:r>
              <a:rPr lang="en-US" altLang="zh-CN" sz="2200" dirty="0">
                <a:latin typeface="+mn-ea"/>
              </a:rPr>
              <a:t>2</a:t>
            </a:r>
            <a:r>
              <a:rPr lang="zh-CN" altLang="en-US" sz="2200" dirty="0">
                <a:latin typeface="+mn-ea"/>
              </a:rPr>
              <a:t>份等。</a:t>
            </a:r>
            <a:endParaRPr lang="zh-CN" altLang="en-US" sz="2200" dirty="0">
              <a:latin typeface="+mn-ea"/>
            </a:endParaRPr>
          </a:p>
        </p:txBody>
      </p:sp>
      <p:sp>
        <p:nvSpPr>
          <p:cNvPr id="8" name="TextBox 7"/>
          <p:cNvSpPr txBox="1"/>
          <p:nvPr/>
        </p:nvSpPr>
        <p:spPr>
          <a:xfrm>
            <a:off x="107504" y="1215170"/>
            <a:ext cx="2006855" cy="1107996"/>
          </a:xfrm>
          <a:prstGeom prst="rect">
            <a:avLst/>
          </a:prstGeom>
          <a:solidFill>
            <a:srgbClr val="FFFFCC"/>
          </a:solidFill>
          <a:ln>
            <a:solidFill>
              <a:schemeClr val="accent6"/>
            </a:solidFill>
          </a:ln>
        </p:spPr>
        <p:txBody>
          <a:bodyPr wrap="square" rtlCol="0">
            <a:spAutoFit/>
          </a:bodyPr>
          <a:lstStyle/>
          <a:p>
            <a:r>
              <a:rPr lang="zh-CN" altLang="en-US" sz="2200" b="1" dirty="0" smtClean="0">
                <a:latin typeface="+mn-ea"/>
              </a:rPr>
              <a:t>序号：</a:t>
            </a:r>
            <a:r>
              <a:rPr lang="zh-CN" altLang="en-US" sz="2200" dirty="0" smtClean="0">
                <a:latin typeface="+mn-ea"/>
              </a:rPr>
              <a:t>按照前期排好的文件顺序依次排序。</a:t>
            </a:r>
            <a:endParaRPr lang="zh-CN" altLang="en-US" sz="2200" dirty="0">
              <a:latin typeface="+mn-ea"/>
            </a:endParaRPr>
          </a:p>
        </p:txBody>
      </p:sp>
      <p:sp>
        <p:nvSpPr>
          <p:cNvPr id="9" name="TextBox 8"/>
          <p:cNvSpPr txBox="1"/>
          <p:nvPr/>
        </p:nvSpPr>
        <p:spPr>
          <a:xfrm>
            <a:off x="2211740" y="1215171"/>
            <a:ext cx="3216353" cy="1381346"/>
          </a:xfrm>
          <a:prstGeom prst="rect">
            <a:avLst/>
          </a:prstGeom>
          <a:solidFill>
            <a:srgbClr val="FFFFCC"/>
          </a:solidFill>
          <a:ln>
            <a:solidFill>
              <a:schemeClr val="accent6"/>
            </a:solidFill>
          </a:ln>
        </p:spPr>
        <p:txBody>
          <a:bodyPr wrap="square" rtlCol="0">
            <a:spAutoFit/>
          </a:bodyPr>
          <a:lstStyle/>
          <a:p>
            <a:r>
              <a:rPr lang="zh-CN" altLang="en-US" sz="2200" b="1" dirty="0" smtClean="0">
                <a:latin typeface="+mn-ea"/>
              </a:rPr>
              <a:t>文号：</a:t>
            </a:r>
            <a:r>
              <a:rPr lang="zh-CN" altLang="en-US" sz="2200" dirty="0" smtClean="0">
                <a:latin typeface="+mn-ea"/>
              </a:rPr>
              <a:t>填写发文号，</a:t>
            </a:r>
            <a:r>
              <a:rPr lang="zh-CN" altLang="en-US" sz="2000" dirty="0" smtClean="0">
                <a:latin typeface="+mn-ea"/>
              </a:rPr>
              <a:t>如体办字</a:t>
            </a:r>
            <a:r>
              <a:rPr lang="en-US" altLang="zh-CN" sz="2000" dirty="0" smtClean="0">
                <a:latin typeface="+mn-ea"/>
              </a:rPr>
              <a:t>〔2018〕153</a:t>
            </a:r>
            <a:r>
              <a:rPr lang="zh-CN" altLang="en-US" sz="2000" dirty="0" smtClean="0">
                <a:latin typeface="+mn-ea"/>
              </a:rPr>
              <a:t>号、体人字</a:t>
            </a:r>
            <a:r>
              <a:rPr lang="en-US" altLang="zh-CN" sz="2000" dirty="0" smtClean="0">
                <a:latin typeface="+mn-ea"/>
              </a:rPr>
              <a:t>〔2018〕13</a:t>
            </a:r>
            <a:r>
              <a:rPr lang="zh-CN" altLang="en-US" sz="2000" dirty="0" smtClean="0">
                <a:latin typeface="+mn-ea"/>
              </a:rPr>
              <a:t>号，没有可以不填。</a:t>
            </a:r>
            <a:endParaRPr lang="zh-CN" altLang="en-US" sz="2000" dirty="0">
              <a:latin typeface="+mn-ea"/>
            </a:endParaRPr>
          </a:p>
        </p:txBody>
      </p:sp>
      <p:sp>
        <p:nvSpPr>
          <p:cNvPr id="11" name="TextBox 10"/>
          <p:cNvSpPr txBox="1"/>
          <p:nvPr/>
        </p:nvSpPr>
        <p:spPr>
          <a:xfrm>
            <a:off x="5525474" y="1219399"/>
            <a:ext cx="3503350" cy="769441"/>
          </a:xfrm>
          <a:prstGeom prst="rect">
            <a:avLst/>
          </a:prstGeom>
          <a:solidFill>
            <a:srgbClr val="FFFFCC"/>
          </a:solidFill>
          <a:ln>
            <a:solidFill>
              <a:schemeClr val="accent6"/>
            </a:solidFill>
          </a:ln>
        </p:spPr>
        <p:txBody>
          <a:bodyPr wrap="square" rtlCol="0">
            <a:spAutoFit/>
          </a:bodyPr>
          <a:lstStyle/>
          <a:p>
            <a:r>
              <a:rPr lang="zh-CN" altLang="en-US" sz="2200" b="1" dirty="0">
                <a:latin typeface="+mn-ea"/>
              </a:rPr>
              <a:t>责任者：</a:t>
            </a:r>
            <a:r>
              <a:rPr lang="zh-CN" altLang="en-US" sz="2200" dirty="0">
                <a:latin typeface="+mn-ea"/>
              </a:rPr>
              <a:t>文件形成部门。以文件盖章为准。</a:t>
            </a:r>
            <a:endParaRPr lang="zh-CN" altLang="en-US" sz="2200" dirty="0">
              <a:latin typeface="+mn-ea"/>
            </a:endParaRPr>
          </a:p>
        </p:txBody>
      </p:sp>
      <p:sp>
        <p:nvSpPr>
          <p:cNvPr id="12" name="TextBox 11"/>
          <p:cNvSpPr txBox="1"/>
          <p:nvPr/>
        </p:nvSpPr>
        <p:spPr>
          <a:xfrm>
            <a:off x="5524257" y="2132856"/>
            <a:ext cx="3504567" cy="2123658"/>
          </a:xfrm>
          <a:prstGeom prst="rect">
            <a:avLst/>
          </a:prstGeom>
          <a:solidFill>
            <a:srgbClr val="FFFFCC"/>
          </a:solidFill>
          <a:ln>
            <a:solidFill>
              <a:schemeClr val="accent6"/>
            </a:solidFill>
          </a:ln>
        </p:spPr>
        <p:txBody>
          <a:bodyPr wrap="square" rtlCol="0">
            <a:spAutoFit/>
          </a:bodyPr>
          <a:lstStyle/>
          <a:p>
            <a:r>
              <a:rPr lang="zh-CN" altLang="en-US" sz="2200" b="1" dirty="0">
                <a:latin typeface="+mn-ea"/>
              </a:rPr>
              <a:t>题名：</a:t>
            </a:r>
            <a:r>
              <a:rPr lang="zh-CN" altLang="en-US" sz="2200" dirty="0">
                <a:latin typeface="+mn-ea"/>
              </a:rPr>
              <a:t>需要填写文件的完整名称。如文件名称只写了“通知”，则要根据文件内容自行拟出适当的题名，一般为部门</a:t>
            </a:r>
            <a:r>
              <a:rPr lang="en-US" altLang="zh-CN" sz="2200" dirty="0">
                <a:latin typeface="+mn-ea"/>
              </a:rPr>
              <a:t>+</a:t>
            </a:r>
            <a:r>
              <a:rPr lang="zh-CN" altLang="en-US" sz="2200" dirty="0">
                <a:latin typeface="+mn-ea"/>
              </a:rPr>
              <a:t>事由</a:t>
            </a:r>
            <a:r>
              <a:rPr lang="en-US" altLang="zh-CN" sz="2200" dirty="0">
                <a:latin typeface="+mn-ea"/>
              </a:rPr>
              <a:t>+</a:t>
            </a:r>
            <a:r>
              <a:rPr lang="zh-CN" altLang="en-US" sz="2200" dirty="0">
                <a:latin typeface="+mn-ea"/>
              </a:rPr>
              <a:t>文种。</a:t>
            </a:r>
            <a:endParaRPr lang="zh-CN" altLang="en-US" sz="2200" dirty="0">
              <a:latin typeface="+mn-ea"/>
            </a:endParaRPr>
          </a:p>
        </p:txBody>
      </p:sp>
      <p:sp>
        <p:nvSpPr>
          <p:cNvPr id="13" name="TextBox 12"/>
          <p:cNvSpPr txBox="1"/>
          <p:nvPr/>
        </p:nvSpPr>
        <p:spPr>
          <a:xfrm>
            <a:off x="5524256" y="4437112"/>
            <a:ext cx="3504567" cy="769441"/>
          </a:xfrm>
          <a:prstGeom prst="rect">
            <a:avLst/>
          </a:prstGeom>
          <a:solidFill>
            <a:srgbClr val="FFFFCC"/>
          </a:solidFill>
          <a:ln>
            <a:solidFill>
              <a:schemeClr val="accent6"/>
            </a:solidFill>
          </a:ln>
        </p:spPr>
        <p:txBody>
          <a:bodyPr wrap="square" rtlCol="0">
            <a:spAutoFit/>
          </a:bodyPr>
          <a:lstStyle/>
          <a:p>
            <a:r>
              <a:rPr lang="zh-CN" altLang="en-US" sz="2200" b="1" dirty="0">
                <a:latin typeface="+mn-ea"/>
              </a:rPr>
              <a:t>日期：</a:t>
            </a:r>
            <a:r>
              <a:rPr lang="zh-CN" altLang="en-US" sz="2200" dirty="0">
                <a:latin typeface="+mn-ea"/>
              </a:rPr>
              <a:t>填写文件发文日期，格式为</a:t>
            </a:r>
            <a:r>
              <a:rPr lang="en-US" altLang="zh-CN" sz="2200" dirty="0">
                <a:latin typeface="+mn-ea"/>
              </a:rPr>
              <a:t>2009.10.03</a:t>
            </a:r>
            <a:r>
              <a:rPr lang="zh-CN" altLang="en-US" sz="2200" dirty="0">
                <a:latin typeface="+mn-ea"/>
              </a:rPr>
              <a:t>。</a:t>
            </a:r>
            <a:endParaRPr lang="zh-CN" altLang="en-US" sz="2200" dirty="0">
              <a:latin typeface="+mn-ea"/>
            </a:endParaRPr>
          </a:p>
        </p:txBody>
      </p:sp>
      <p:sp>
        <p:nvSpPr>
          <p:cNvPr id="14" name="TextBox 13"/>
          <p:cNvSpPr txBox="1"/>
          <p:nvPr/>
        </p:nvSpPr>
        <p:spPr>
          <a:xfrm>
            <a:off x="5525069" y="5374377"/>
            <a:ext cx="3503754" cy="430887"/>
          </a:xfrm>
          <a:prstGeom prst="rect">
            <a:avLst/>
          </a:prstGeom>
          <a:solidFill>
            <a:srgbClr val="FFFFCC"/>
          </a:solidFill>
          <a:ln>
            <a:solidFill>
              <a:schemeClr val="accent6"/>
            </a:solidFill>
          </a:ln>
        </p:spPr>
        <p:txBody>
          <a:bodyPr wrap="square" rtlCol="0">
            <a:spAutoFit/>
          </a:bodyPr>
          <a:lstStyle/>
          <a:p>
            <a:r>
              <a:rPr lang="zh-CN" altLang="en-US" sz="2200" b="1" dirty="0">
                <a:latin typeface="+mn-ea"/>
              </a:rPr>
              <a:t>页数：</a:t>
            </a:r>
            <a:r>
              <a:rPr lang="zh-CN" altLang="en-US" sz="2200" dirty="0">
                <a:latin typeface="+mn-ea"/>
              </a:rPr>
              <a:t>填写总页码。</a:t>
            </a:r>
            <a:endParaRPr lang="zh-CN" altLang="en-US" sz="2200" dirty="0">
              <a:latin typeface="+mn-ea"/>
            </a:endParaRPr>
          </a:p>
        </p:txBody>
      </p:sp>
      <p:pic>
        <p:nvPicPr>
          <p:cNvPr id="16" name="图片 15" descr="卷内目录002.png"/>
          <p:cNvPicPr>
            <a:picLocks noChangeAspect="1"/>
          </p:cNvPicPr>
          <p:nvPr/>
        </p:nvPicPr>
        <p:blipFill>
          <a:blip r:embed="rId1" cstate="print"/>
          <a:stretch>
            <a:fillRect/>
          </a:stretch>
        </p:blipFill>
        <p:spPr>
          <a:xfrm>
            <a:off x="115505" y="2708920"/>
            <a:ext cx="5312588" cy="3240360"/>
          </a:xfrm>
          <a:prstGeom prst="rect">
            <a:avLst/>
          </a:prstGeom>
        </p:spPr>
      </p:pic>
      <p:sp>
        <p:nvSpPr>
          <p:cNvPr id="17" name="TextBox 16"/>
          <p:cNvSpPr txBox="1"/>
          <p:nvPr/>
        </p:nvSpPr>
        <p:spPr>
          <a:xfrm>
            <a:off x="139551" y="6021288"/>
            <a:ext cx="5288542" cy="430887"/>
          </a:xfrm>
          <a:prstGeom prst="rect">
            <a:avLst/>
          </a:prstGeom>
          <a:solidFill>
            <a:srgbClr val="FFFFCC"/>
          </a:solidFill>
          <a:ln>
            <a:solidFill>
              <a:schemeClr val="accent6"/>
            </a:solidFill>
          </a:ln>
        </p:spPr>
        <p:txBody>
          <a:bodyPr wrap="square" rtlCol="0">
            <a:spAutoFit/>
          </a:bodyPr>
          <a:lstStyle/>
          <a:p>
            <a:r>
              <a:rPr lang="zh-CN" altLang="en-US" sz="2200" b="1" dirty="0">
                <a:latin typeface="+mn-ea"/>
              </a:rPr>
              <a:t>档号</a:t>
            </a:r>
            <a:r>
              <a:rPr lang="en-US" altLang="zh-CN" sz="2200" b="1" dirty="0" smtClean="0">
                <a:latin typeface="+mn-ea"/>
              </a:rPr>
              <a:t>:</a:t>
            </a:r>
            <a:r>
              <a:rPr lang="zh-CN" altLang="en-US" sz="2200" b="1" dirty="0" smtClean="0">
                <a:latin typeface="+mn-ea"/>
              </a:rPr>
              <a:t>不用填写</a:t>
            </a:r>
            <a:r>
              <a:rPr lang="zh-CN" altLang="en-US" sz="2200" dirty="0" smtClean="0">
                <a:latin typeface="+mn-ea"/>
              </a:rPr>
              <a:t>。</a:t>
            </a:r>
            <a:endParaRPr lang="zh-CN" altLang="en-US" sz="2200" dirty="0">
              <a:latin typeface="+mn-ea"/>
            </a:endParaRPr>
          </a:p>
        </p:txBody>
      </p:sp>
      <p:sp>
        <p:nvSpPr>
          <p:cNvPr id="2" name="TextBox 1"/>
          <p:cNvSpPr txBox="1"/>
          <p:nvPr/>
        </p:nvSpPr>
        <p:spPr>
          <a:xfrm>
            <a:off x="233690" y="745540"/>
            <a:ext cx="5699496" cy="523220"/>
          </a:xfrm>
          <a:prstGeom prst="rect">
            <a:avLst/>
          </a:prstGeom>
          <a:noFill/>
        </p:spPr>
        <p:txBody>
          <a:bodyPr wrap="square" rtlCol="0">
            <a:spAutoFit/>
          </a:bodyPr>
          <a:lstStyle/>
          <a:p>
            <a:r>
              <a:rPr lang="en-US" altLang="zh-CN" sz="2800" dirty="0" smtClean="0"/>
              <a:t>7.</a:t>
            </a:r>
            <a:r>
              <a:rPr lang="zh-CN" altLang="en-US" sz="2800" dirty="0" smtClean="0"/>
              <a:t>填写卷内文件目录和备考表</a:t>
            </a:r>
            <a:endParaRPr lang="zh-CN" altLang="en-US" sz="28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p:cNvSpPr>
            <a:spLocks noChangeArrowheads="1"/>
          </p:cNvSpPr>
          <p:nvPr/>
        </p:nvSpPr>
        <p:spPr bwMode="auto">
          <a:xfrm>
            <a:off x="5076056" y="5457998"/>
            <a:ext cx="3819263" cy="1107996"/>
          </a:xfrm>
          <a:prstGeom prst="rect">
            <a:avLst/>
          </a:prstGeom>
          <a:solidFill>
            <a:srgbClr val="FFFFCC"/>
          </a:solidFill>
          <a:ln w="9525">
            <a:solidFill>
              <a:schemeClr val="accent6"/>
            </a:solidFill>
            <a:miter lim="800000"/>
          </a:ln>
        </p:spPr>
        <p:txBody>
          <a:bodyPr wrap="square">
            <a:spAutoFit/>
          </a:bodyPr>
          <a:lstStyle/>
          <a:p>
            <a:pPr algn="l"/>
            <a:r>
              <a:rPr lang="zh-CN" altLang="en-US" sz="2200" b="1" dirty="0" smtClean="0">
                <a:latin typeface="楷体_GB2312" pitchFamily="49" charset="-122"/>
                <a:ea typeface="楷体_GB2312" pitchFamily="49" charset="-122"/>
              </a:rPr>
              <a:t>立卷人</a:t>
            </a:r>
            <a:r>
              <a:rPr lang="zh-CN" altLang="en-US" sz="2200" dirty="0" smtClean="0">
                <a:latin typeface="楷体_GB2312" pitchFamily="49" charset="-122"/>
                <a:ea typeface="楷体_GB2312" pitchFamily="49" charset="-122"/>
              </a:rPr>
              <a:t>为兼职档案员，</a:t>
            </a:r>
            <a:r>
              <a:rPr lang="zh-CN" altLang="en-US" sz="2200" b="1" dirty="0" smtClean="0">
                <a:latin typeface="楷体_GB2312" pitchFamily="49" charset="-122"/>
                <a:ea typeface="楷体_GB2312" pitchFamily="49" charset="-122"/>
              </a:rPr>
              <a:t>检查人</a:t>
            </a:r>
            <a:r>
              <a:rPr lang="zh-CN" altLang="en-US" sz="2200" dirty="0" smtClean="0">
                <a:latin typeface="楷体_GB2312" pitchFamily="49" charset="-122"/>
                <a:ea typeface="楷体_GB2312" pitchFamily="49" charset="-122"/>
              </a:rPr>
              <a:t>为分管档案工作领导，</a:t>
            </a:r>
            <a:r>
              <a:rPr lang="zh-CN" altLang="en-US" sz="2200" b="1" dirty="0" smtClean="0">
                <a:latin typeface="楷体_GB2312" pitchFamily="49" charset="-122"/>
                <a:ea typeface="楷体_GB2312" pitchFamily="49" charset="-122"/>
              </a:rPr>
              <a:t>立卷时间</a:t>
            </a:r>
            <a:r>
              <a:rPr lang="zh-CN" altLang="en-US" sz="2200" dirty="0" smtClean="0">
                <a:latin typeface="楷体_GB2312" pitchFamily="49" charset="-122"/>
                <a:ea typeface="楷体_GB2312" pitchFamily="49" charset="-122"/>
              </a:rPr>
              <a:t>填写立卷完成时间</a:t>
            </a:r>
            <a:endParaRPr lang="zh-CN" altLang="en-US" sz="2200" dirty="0">
              <a:latin typeface="楷体_GB2312" pitchFamily="49" charset="-122"/>
              <a:ea typeface="楷体_GB2312" pitchFamily="49" charset="-122"/>
            </a:endParaRPr>
          </a:p>
        </p:txBody>
      </p:sp>
      <p:sp>
        <p:nvSpPr>
          <p:cNvPr id="12" name="TextBox 11"/>
          <p:cNvSpPr txBox="1"/>
          <p:nvPr/>
        </p:nvSpPr>
        <p:spPr>
          <a:xfrm>
            <a:off x="5078491" y="830322"/>
            <a:ext cx="3819263" cy="1446550"/>
          </a:xfrm>
          <a:prstGeom prst="rect">
            <a:avLst/>
          </a:prstGeom>
          <a:solidFill>
            <a:srgbClr val="FFFFCC"/>
          </a:solidFill>
          <a:ln>
            <a:solidFill>
              <a:schemeClr val="accent6"/>
            </a:solidFill>
          </a:ln>
        </p:spPr>
        <p:txBody>
          <a:bodyPr wrap="square" rtlCol="0">
            <a:spAutoFit/>
          </a:bodyPr>
          <a:lstStyle/>
          <a:p>
            <a:r>
              <a:rPr lang="zh-CN" altLang="en-US" sz="2200" dirty="0" smtClean="0">
                <a:latin typeface="+mn-ea"/>
              </a:rPr>
              <a:t>填写本卷的题名，如：“</a:t>
            </a:r>
            <a:r>
              <a:rPr lang="en-US" altLang="zh-CN" sz="2200" dirty="0" smtClean="0">
                <a:latin typeface="+mn-ea"/>
              </a:rPr>
              <a:t>2018</a:t>
            </a:r>
            <a:r>
              <a:rPr lang="zh-CN" altLang="en-US" sz="2200" dirty="0" smtClean="0">
                <a:latin typeface="+mn-ea"/>
              </a:rPr>
              <a:t>年体育总局文件”</a:t>
            </a:r>
            <a:r>
              <a:rPr lang="en-US" altLang="zh-CN" sz="2200" dirty="0" smtClean="0">
                <a:latin typeface="+mn-ea"/>
              </a:rPr>
              <a:t> </a:t>
            </a:r>
            <a:r>
              <a:rPr lang="zh-CN" altLang="en-US" sz="2200" dirty="0" smtClean="0">
                <a:latin typeface="+mn-ea"/>
              </a:rPr>
              <a:t>“</a:t>
            </a:r>
            <a:r>
              <a:rPr lang="en-US" altLang="zh-CN" sz="2200" dirty="0" smtClean="0">
                <a:latin typeface="+mn-ea"/>
              </a:rPr>
              <a:t>2018</a:t>
            </a:r>
            <a:r>
              <a:rPr lang="zh-CN" altLang="en-US" sz="2200" dirty="0" smtClean="0">
                <a:latin typeface="+mn-ea"/>
              </a:rPr>
              <a:t>年</a:t>
            </a:r>
            <a:r>
              <a:rPr lang="en-US" altLang="zh-CN" sz="2200" dirty="0" smtClean="0">
                <a:latin typeface="+mn-ea"/>
              </a:rPr>
              <a:t>XXXX</a:t>
            </a:r>
            <a:r>
              <a:rPr lang="zh-CN" altLang="en-US" sz="2200" dirty="0" smtClean="0">
                <a:latin typeface="+mn-ea"/>
              </a:rPr>
              <a:t>处工作文件”</a:t>
            </a:r>
            <a:r>
              <a:rPr lang="en-US" altLang="zh-CN" sz="2200" dirty="0" smtClean="0">
                <a:latin typeface="+mn-ea"/>
              </a:rPr>
              <a:t> </a:t>
            </a:r>
            <a:r>
              <a:rPr lang="zh-CN" altLang="en-US" sz="2200" dirty="0" smtClean="0">
                <a:latin typeface="+mn-ea"/>
              </a:rPr>
              <a:t>“</a:t>
            </a:r>
            <a:r>
              <a:rPr lang="en-US" altLang="zh-CN" sz="2200" dirty="0" smtClean="0">
                <a:latin typeface="+mn-ea"/>
              </a:rPr>
              <a:t>2018</a:t>
            </a:r>
            <a:r>
              <a:rPr lang="zh-CN" altLang="en-US" sz="2200" dirty="0" smtClean="0">
                <a:latin typeface="+mn-ea"/>
              </a:rPr>
              <a:t>年</a:t>
            </a:r>
            <a:r>
              <a:rPr lang="en-US" altLang="zh-CN" sz="2200" dirty="0" smtClean="0">
                <a:latin typeface="+mn-ea"/>
              </a:rPr>
              <a:t>XXXX</a:t>
            </a:r>
            <a:r>
              <a:rPr lang="zh-CN" altLang="en-US" sz="2200" dirty="0" smtClean="0">
                <a:latin typeface="+mn-ea"/>
              </a:rPr>
              <a:t>学院工作文件”</a:t>
            </a:r>
            <a:r>
              <a:rPr lang="en-US" altLang="zh-CN" sz="2200" dirty="0" smtClean="0">
                <a:latin typeface="+mn-ea"/>
              </a:rPr>
              <a:t> </a:t>
            </a:r>
            <a:r>
              <a:rPr lang="zh-CN" altLang="en-US" sz="2200" dirty="0" smtClean="0">
                <a:latin typeface="+mn-ea"/>
              </a:rPr>
              <a:t>等。</a:t>
            </a:r>
            <a:endParaRPr lang="zh-CN" altLang="en-US" sz="2200" dirty="0">
              <a:latin typeface="+mn-ea"/>
            </a:endParaRPr>
          </a:p>
        </p:txBody>
      </p:sp>
      <p:sp>
        <p:nvSpPr>
          <p:cNvPr id="13" name="TextBox 12"/>
          <p:cNvSpPr txBox="1"/>
          <p:nvPr/>
        </p:nvSpPr>
        <p:spPr>
          <a:xfrm>
            <a:off x="5076057" y="2410434"/>
            <a:ext cx="3819262" cy="430887"/>
          </a:xfrm>
          <a:prstGeom prst="rect">
            <a:avLst/>
          </a:prstGeom>
          <a:solidFill>
            <a:srgbClr val="FFFFCC"/>
          </a:solidFill>
          <a:ln>
            <a:solidFill>
              <a:schemeClr val="accent6"/>
            </a:solidFill>
          </a:ln>
        </p:spPr>
        <p:txBody>
          <a:bodyPr wrap="square" rtlCol="0">
            <a:spAutoFit/>
          </a:bodyPr>
          <a:lstStyle/>
          <a:p>
            <a:r>
              <a:rPr lang="zh-CN" altLang="en-US" sz="2200" dirty="0" smtClean="0">
                <a:latin typeface="+mn-ea"/>
              </a:rPr>
              <a:t>填写本卷件数及页数。</a:t>
            </a:r>
            <a:endParaRPr lang="zh-CN" altLang="en-US" sz="2200" dirty="0">
              <a:latin typeface="+mn-ea"/>
            </a:endParaRPr>
          </a:p>
        </p:txBody>
      </p:sp>
      <p:sp>
        <p:nvSpPr>
          <p:cNvPr id="14" name="TextBox 13"/>
          <p:cNvSpPr txBox="1"/>
          <p:nvPr/>
        </p:nvSpPr>
        <p:spPr>
          <a:xfrm>
            <a:off x="5076057" y="2974883"/>
            <a:ext cx="3819262" cy="1446550"/>
          </a:xfrm>
          <a:prstGeom prst="rect">
            <a:avLst/>
          </a:prstGeom>
          <a:solidFill>
            <a:srgbClr val="FFFFCC"/>
          </a:solidFill>
          <a:ln>
            <a:solidFill>
              <a:schemeClr val="accent6"/>
            </a:solidFill>
          </a:ln>
        </p:spPr>
        <p:txBody>
          <a:bodyPr wrap="square" rtlCol="0">
            <a:spAutoFit/>
          </a:bodyPr>
          <a:lstStyle/>
          <a:p>
            <a:r>
              <a:rPr lang="zh-CN" altLang="en-US" sz="2200" dirty="0" smtClean="0"/>
              <a:t>填写卷内档案情况，如：“卷内文件齐全完整”“</a:t>
            </a:r>
            <a:r>
              <a:rPr lang="en-US" altLang="zh-CN" sz="2200" dirty="0" smtClean="0"/>
              <a:t>XXXX</a:t>
            </a:r>
            <a:r>
              <a:rPr lang="zh-CN" altLang="en-US" sz="2200" dirty="0" smtClean="0"/>
              <a:t>文件有</a:t>
            </a:r>
            <a:r>
              <a:rPr lang="en-US" altLang="zh-CN" sz="2200" dirty="0" smtClean="0"/>
              <a:t>2</a:t>
            </a:r>
            <a:r>
              <a:rPr lang="zh-CN" altLang="en-US" sz="2200" dirty="0" smtClean="0"/>
              <a:t>份”“</a:t>
            </a:r>
            <a:r>
              <a:rPr lang="en-US" altLang="zh-CN" sz="2200" dirty="0" smtClean="0"/>
              <a:t>XX</a:t>
            </a:r>
            <a:r>
              <a:rPr lang="zh-CN" altLang="en-US" sz="2200" dirty="0" smtClean="0"/>
              <a:t>号文件借出”等等。</a:t>
            </a:r>
            <a:endParaRPr lang="zh-CN" altLang="en-US" sz="2200" dirty="0"/>
          </a:p>
        </p:txBody>
      </p:sp>
      <p:sp>
        <p:nvSpPr>
          <p:cNvPr id="17" name="TextBox 16"/>
          <p:cNvSpPr txBox="1"/>
          <p:nvPr/>
        </p:nvSpPr>
        <p:spPr>
          <a:xfrm>
            <a:off x="5076057" y="4554995"/>
            <a:ext cx="3819262" cy="430887"/>
          </a:xfrm>
          <a:prstGeom prst="rect">
            <a:avLst/>
          </a:prstGeom>
          <a:solidFill>
            <a:srgbClr val="FFFFCC"/>
          </a:solidFill>
          <a:ln>
            <a:solidFill>
              <a:schemeClr val="accent6"/>
            </a:solidFill>
          </a:ln>
        </p:spPr>
        <p:txBody>
          <a:bodyPr wrap="square" rtlCol="0">
            <a:spAutoFit/>
          </a:bodyPr>
          <a:lstStyle/>
          <a:p>
            <a:r>
              <a:rPr lang="zh-CN" altLang="en-US" sz="2200" dirty="0" smtClean="0">
                <a:ea typeface="楷体_GB2312" pitchFamily="49" charset="-122"/>
              </a:rPr>
              <a:t>不用填写</a:t>
            </a:r>
            <a:endParaRPr lang="zh-CN" altLang="en-US" sz="2200" dirty="0"/>
          </a:p>
        </p:txBody>
      </p:sp>
      <p:pic>
        <p:nvPicPr>
          <p:cNvPr id="15" name="图片 14" descr="卷内备考表.png"/>
          <p:cNvPicPr>
            <a:picLocks noChangeAspect="1"/>
          </p:cNvPicPr>
          <p:nvPr>
            <p:custDataLst>
              <p:tags r:id="rId1"/>
            </p:custDataLst>
          </p:nvPr>
        </p:nvPicPr>
        <p:blipFill>
          <a:blip r:embed="rId2" cstate="print"/>
          <a:stretch>
            <a:fillRect/>
          </a:stretch>
        </p:blipFill>
        <p:spPr>
          <a:xfrm>
            <a:off x="523072" y="836712"/>
            <a:ext cx="4408967" cy="5717384"/>
          </a:xfrm>
          <a:prstGeom prst="rect">
            <a:avLst/>
          </a:prstGeom>
        </p:spPr>
      </p:pic>
      <p:sp>
        <p:nvSpPr>
          <p:cNvPr id="18" name="圆角矩形 17"/>
          <p:cNvSpPr/>
          <p:nvPr/>
        </p:nvSpPr>
        <p:spPr>
          <a:xfrm>
            <a:off x="899592" y="1916832"/>
            <a:ext cx="1944216"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箭头连接符 19"/>
          <p:cNvCxnSpPr>
            <a:stCxn id="12" idx="1"/>
            <a:endCxn id="18" idx="3"/>
          </p:cNvCxnSpPr>
          <p:nvPr/>
        </p:nvCxnSpPr>
        <p:spPr>
          <a:xfrm flipH="1">
            <a:off x="2843808" y="1553597"/>
            <a:ext cx="2234683" cy="57925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899592" y="2636912"/>
            <a:ext cx="2232248"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835696" y="3284984"/>
            <a:ext cx="1440160" cy="360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25"/>
          <p:cNvCxnSpPr>
            <a:stCxn id="13" idx="1"/>
            <a:endCxn id="23" idx="3"/>
          </p:cNvCxnSpPr>
          <p:nvPr/>
        </p:nvCxnSpPr>
        <p:spPr>
          <a:xfrm flipH="1">
            <a:off x="3131840" y="2625878"/>
            <a:ext cx="1944217" cy="22705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14" idx="1"/>
            <a:endCxn id="24" idx="3"/>
          </p:cNvCxnSpPr>
          <p:nvPr/>
        </p:nvCxnSpPr>
        <p:spPr>
          <a:xfrm flipH="1" flipV="1">
            <a:off x="3275856" y="3465004"/>
            <a:ext cx="1800201" cy="23315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a:xfrm>
            <a:off x="899592" y="4221088"/>
            <a:ext cx="1008112" cy="360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箭头连接符 31"/>
          <p:cNvCxnSpPr>
            <a:stCxn id="17" idx="1"/>
            <a:endCxn id="30" idx="3"/>
          </p:cNvCxnSpPr>
          <p:nvPr/>
        </p:nvCxnSpPr>
        <p:spPr>
          <a:xfrm flipH="1" flipV="1">
            <a:off x="1907704" y="4401108"/>
            <a:ext cx="3168353" cy="36933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圆角矩形 33"/>
          <p:cNvSpPr/>
          <p:nvPr/>
        </p:nvSpPr>
        <p:spPr>
          <a:xfrm>
            <a:off x="2771800" y="5157192"/>
            <a:ext cx="1728192" cy="12241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箭头连接符 36"/>
          <p:cNvCxnSpPr>
            <a:stCxn id="7" idx="1"/>
            <a:endCxn id="34" idx="3"/>
          </p:cNvCxnSpPr>
          <p:nvPr/>
        </p:nvCxnSpPr>
        <p:spPr>
          <a:xfrm flipH="1" flipV="1">
            <a:off x="4499992" y="5769260"/>
            <a:ext cx="576064" cy="24273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 Box 2"/>
          <p:cNvSpPr txBox="1">
            <a:spLocks noChangeArrowheads="1"/>
          </p:cNvSpPr>
          <p:nvPr/>
        </p:nvSpPr>
        <p:spPr bwMode="auto">
          <a:xfrm>
            <a:off x="2308448" y="128826"/>
            <a:ext cx="4495800" cy="707886"/>
          </a:xfrm>
          <a:prstGeom prst="rect">
            <a:avLst/>
          </a:prstGeom>
          <a:noFill/>
          <a:ln w="9525">
            <a:noFill/>
            <a:miter lim="800000"/>
          </a:ln>
        </p:spPr>
        <p:txBody>
          <a:bodyPr>
            <a:spAutoFit/>
          </a:bodyPr>
          <a:lstStyle/>
          <a:p>
            <a:pPr>
              <a:spcBef>
                <a:spcPct val="50000"/>
              </a:spcBef>
            </a:pPr>
            <a:r>
              <a:rPr lang="en-US" altLang="zh-CN" sz="4000" dirty="0" smtClean="0">
                <a:latin typeface="+mj-ea"/>
                <a:ea typeface="+mj-ea"/>
              </a:rPr>
              <a:t>——</a:t>
            </a:r>
            <a:r>
              <a:rPr lang="zh-CN" altLang="en-US" sz="4000" dirty="0" smtClean="0">
                <a:latin typeface="+mj-ea"/>
                <a:ea typeface="+mj-ea"/>
              </a:rPr>
              <a:t>正确填写目录</a:t>
            </a:r>
            <a:endParaRPr lang="zh-CN" altLang="en-US" sz="4000" dirty="0">
              <a:latin typeface="+mj-ea"/>
              <a:ea typeface="+mj-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ppt_x"/>
                                          </p:val>
                                        </p:tav>
                                        <p:tav tm="100000">
                                          <p:val>
                                            <p:strVal val="#ppt_x"/>
                                          </p:val>
                                        </p:tav>
                                      </p:tavLst>
                                    </p:anim>
                                    <p:anim calcmode="lin" valueType="num">
                                      <p:cBhvr additive="base">
                                        <p:cTn id="64" dur="500" fill="hold"/>
                                        <p:tgtEl>
                                          <p:spTgt spid="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fill="hold"/>
                                        <p:tgtEl>
                                          <p:spTgt spid="34"/>
                                        </p:tgtEl>
                                        <p:attrNameLst>
                                          <p:attrName>ppt_x</p:attrName>
                                        </p:attrNameLst>
                                      </p:cBhvr>
                                      <p:tavLst>
                                        <p:tav tm="0">
                                          <p:val>
                                            <p:strVal val="#ppt_x"/>
                                          </p:val>
                                        </p:tav>
                                        <p:tav tm="100000">
                                          <p:val>
                                            <p:strVal val="#ppt_x"/>
                                          </p:val>
                                        </p:tav>
                                      </p:tavLst>
                                    </p:anim>
                                    <p:anim calcmode="lin" valueType="num">
                                      <p:cBhvr additive="base">
                                        <p:cTn id="7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7" grpId="0" animBg="1"/>
      <p:bldP spid="18" grpId="0" animBg="1"/>
      <p:bldP spid="23" grpId="0" animBg="1"/>
      <p:bldP spid="24" grpId="0" animBg="1"/>
      <p:bldP spid="30"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lstStyle/>
          <a:p>
            <a:r>
              <a:rPr lang="en-US" altLang="zh-CN" sz="4000" dirty="0" smtClean="0"/>
              <a:t>(</a:t>
            </a:r>
            <a:r>
              <a:rPr lang="zh-CN" altLang="en-US" sz="4000" dirty="0"/>
              <a:t>四</a:t>
            </a:r>
            <a:r>
              <a:rPr lang="zh-CN" altLang="en-US" sz="4000" dirty="0" smtClean="0"/>
              <a:t>）照片档案的整理</a:t>
            </a:r>
            <a:endParaRPr lang="en-US" altLang="zh-CN" sz="4000" dirty="0" smtClean="0"/>
          </a:p>
          <a:p>
            <a:pPr indent="864235">
              <a:lnSpc>
                <a:spcPct val="110000"/>
              </a:lnSpc>
            </a:pPr>
            <a:r>
              <a:rPr lang="zh-CN" altLang="en-US" dirty="0" smtClean="0">
                <a:latin typeface="+mn-ea"/>
              </a:rPr>
              <a:t>照片档案整理按照一件事一个文件夹的原则，将相同事件的照片存放在同一文件夹内。</a:t>
            </a:r>
            <a:endParaRPr lang="en-US" altLang="zh-CN" dirty="0" smtClean="0">
              <a:latin typeface="+mn-ea"/>
            </a:endParaRPr>
          </a:p>
          <a:p>
            <a:r>
              <a:rPr lang="zh-CN" altLang="en-US" dirty="0" smtClean="0">
                <a:latin typeface="+mn-ea"/>
              </a:rPr>
              <a:t>文件夹名称：</a:t>
            </a:r>
            <a:endParaRPr lang="en-US" altLang="zh-CN" dirty="0" smtClean="0">
              <a:latin typeface="+mn-ea"/>
            </a:endParaRPr>
          </a:p>
          <a:p>
            <a:r>
              <a:rPr lang="zh-CN" altLang="en-US" dirty="0" smtClean="0">
                <a:latin typeface="+mn-ea"/>
              </a:rPr>
              <a:t>序号</a:t>
            </a:r>
            <a:r>
              <a:rPr lang="en-US" altLang="zh-CN" dirty="0" smtClean="0">
                <a:latin typeface="+mn-ea"/>
              </a:rPr>
              <a:t>+</a:t>
            </a:r>
            <a:r>
              <a:rPr lang="zh-CN" altLang="en-US" dirty="0" smtClean="0">
                <a:latin typeface="+mn-ea"/>
              </a:rPr>
              <a:t>年月日</a:t>
            </a:r>
            <a:r>
              <a:rPr lang="en-US" altLang="zh-CN" dirty="0" smtClean="0">
                <a:latin typeface="+mn-ea"/>
              </a:rPr>
              <a:t>+</a:t>
            </a:r>
            <a:r>
              <a:rPr lang="zh-CN" altLang="en-US" dirty="0" smtClean="0">
                <a:latin typeface="+mn-ea"/>
              </a:rPr>
              <a:t>活动名称</a:t>
            </a:r>
            <a:endParaRPr lang="en-US" altLang="zh-CN" dirty="0" smtClean="0">
              <a:latin typeface="+mn-ea"/>
            </a:endParaRPr>
          </a:p>
          <a:p>
            <a:endParaRPr lang="en-US" altLang="zh-CN" dirty="0" smtClean="0">
              <a:latin typeface="+mn-ea"/>
            </a:endParaRPr>
          </a:p>
          <a:p>
            <a:r>
              <a:rPr lang="en-US" altLang="zh-CN" sz="2400" dirty="0" smtClean="0">
                <a:latin typeface="+mn-ea"/>
              </a:rPr>
              <a:t>1.2018</a:t>
            </a:r>
            <a:r>
              <a:rPr lang="zh-CN" altLang="en-US" sz="2400" dirty="0" smtClean="0">
                <a:latin typeface="+mn-ea"/>
              </a:rPr>
              <a:t>年</a:t>
            </a:r>
            <a:r>
              <a:rPr lang="en-US" altLang="zh-CN" sz="2400" dirty="0" smtClean="0">
                <a:latin typeface="+mn-ea"/>
              </a:rPr>
              <a:t>10</a:t>
            </a:r>
            <a:r>
              <a:rPr lang="zh-CN" altLang="en-US" sz="2400" dirty="0" smtClean="0">
                <a:latin typeface="+mn-ea"/>
              </a:rPr>
              <a:t>月</a:t>
            </a:r>
            <a:r>
              <a:rPr lang="en-US" altLang="zh-CN" sz="2400" dirty="0" smtClean="0">
                <a:latin typeface="+mn-ea"/>
              </a:rPr>
              <a:t>20</a:t>
            </a:r>
            <a:r>
              <a:rPr lang="zh-CN" altLang="en-US" sz="2400" dirty="0" smtClean="0">
                <a:latin typeface="+mn-ea"/>
              </a:rPr>
              <a:t>日我校举办第六届中外大学校长体育论坛</a:t>
            </a:r>
            <a:endParaRPr lang="en-US" altLang="zh-CN" sz="2400" dirty="0" smtClean="0">
              <a:latin typeface="+mn-ea"/>
            </a:endParaRPr>
          </a:p>
        </p:txBody>
      </p:sp>
      <p:pic>
        <p:nvPicPr>
          <p:cNvPr id="5" name="图片 4" descr="图片文件夹名称.png"/>
          <p:cNvPicPr>
            <a:picLocks noChangeAspect="1"/>
          </p:cNvPicPr>
          <p:nvPr/>
        </p:nvPicPr>
        <p:blipFill>
          <a:blip r:embed="rId1" cstate="print"/>
          <a:stretch>
            <a:fillRect/>
          </a:stretch>
        </p:blipFill>
        <p:spPr>
          <a:xfrm>
            <a:off x="474238" y="4437112"/>
            <a:ext cx="7318143" cy="576064"/>
          </a:xfrm>
          <a:prstGeom prst="rect">
            <a:avLst/>
          </a:prstGeom>
        </p:spPr>
      </p:pic>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7880" y="836712"/>
            <a:ext cx="8229600" cy="4525963"/>
          </a:xfrm>
        </p:spPr>
        <p:txBody>
          <a:bodyPr/>
          <a:lstStyle/>
          <a:p>
            <a:r>
              <a:rPr lang="zh-CN" altLang="en-US" dirty="0" smtClean="0">
                <a:latin typeface="+mn-ea"/>
              </a:rPr>
              <a:t>图片名称：</a:t>
            </a:r>
            <a:endParaRPr lang="en-US" altLang="zh-CN" dirty="0" smtClean="0">
              <a:latin typeface="+mn-ea"/>
            </a:endParaRPr>
          </a:p>
          <a:p>
            <a:r>
              <a:rPr lang="zh-CN" altLang="en-US" dirty="0" smtClean="0">
                <a:latin typeface="+mn-ea"/>
              </a:rPr>
              <a:t>序号</a:t>
            </a:r>
            <a:r>
              <a:rPr lang="en-US" altLang="zh-CN" dirty="0" smtClean="0">
                <a:latin typeface="+mn-ea"/>
              </a:rPr>
              <a:t>+</a:t>
            </a:r>
            <a:r>
              <a:rPr lang="zh-CN" altLang="en-US" dirty="0" smtClean="0">
                <a:latin typeface="+mn-ea"/>
              </a:rPr>
              <a:t>年月日</a:t>
            </a:r>
            <a:r>
              <a:rPr lang="en-US" altLang="zh-CN" dirty="0" smtClean="0">
                <a:latin typeface="+mn-ea"/>
              </a:rPr>
              <a:t>+</a:t>
            </a:r>
            <a:r>
              <a:rPr lang="zh-CN" altLang="en-US" dirty="0" smtClean="0">
                <a:latin typeface="+mn-ea"/>
              </a:rPr>
              <a:t>活动名称</a:t>
            </a:r>
            <a:r>
              <a:rPr lang="en-US" altLang="zh-CN" dirty="0" smtClean="0">
                <a:latin typeface="+mn-ea"/>
              </a:rPr>
              <a:t>+</a:t>
            </a:r>
            <a:r>
              <a:rPr lang="zh-CN" altLang="en-US" dirty="0" smtClean="0">
                <a:latin typeface="+mn-ea"/>
              </a:rPr>
              <a:t>人员姓名</a:t>
            </a:r>
            <a:endParaRPr lang="en-US" altLang="zh-CN" dirty="0" smtClean="0">
              <a:latin typeface="+mn-ea"/>
            </a:endParaRPr>
          </a:p>
          <a:p>
            <a:r>
              <a:rPr lang="en-US" altLang="zh-CN" sz="2400" dirty="0" smtClean="0">
                <a:latin typeface="+mn-ea"/>
              </a:rPr>
              <a:t>1.+2018</a:t>
            </a:r>
            <a:r>
              <a:rPr lang="zh-CN" altLang="en-US" sz="2400" dirty="0" smtClean="0">
                <a:latin typeface="+mn-ea"/>
              </a:rPr>
              <a:t>年</a:t>
            </a:r>
            <a:r>
              <a:rPr lang="en-US" altLang="zh-CN" sz="2400" dirty="0" smtClean="0">
                <a:latin typeface="+mn-ea"/>
              </a:rPr>
              <a:t>10</a:t>
            </a:r>
            <a:r>
              <a:rPr lang="zh-CN" altLang="en-US" sz="2400" dirty="0" smtClean="0">
                <a:latin typeface="+mn-ea"/>
              </a:rPr>
              <a:t>月</a:t>
            </a:r>
            <a:r>
              <a:rPr lang="en-US" altLang="zh-CN" sz="2400" dirty="0" smtClean="0">
                <a:latin typeface="+mn-ea"/>
              </a:rPr>
              <a:t>20</a:t>
            </a:r>
            <a:r>
              <a:rPr lang="zh-CN" altLang="en-US" sz="2400" dirty="0" smtClean="0">
                <a:latin typeface="+mn-ea"/>
              </a:rPr>
              <a:t>日</a:t>
            </a:r>
            <a:r>
              <a:rPr lang="en-US" altLang="zh-CN" sz="2400" dirty="0" smtClean="0">
                <a:latin typeface="+mn-ea"/>
              </a:rPr>
              <a:t>+</a:t>
            </a:r>
            <a:r>
              <a:rPr lang="zh-CN" altLang="en-US" sz="2400" dirty="0" smtClean="0">
                <a:latin typeface="+mn-ea"/>
              </a:rPr>
              <a:t>我校举办第六届中外大学校长体育论坛</a:t>
            </a:r>
            <a:r>
              <a:rPr lang="en-US" altLang="zh-CN" sz="2400" dirty="0" smtClean="0">
                <a:latin typeface="+mn-ea"/>
              </a:rPr>
              <a:t>+</a:t>
            </a:r>
            <a:r>
              <a:rPr lang="zh-CN" altLang="en-US" sz="2400" dirty="0" smtClean="0">
                <a:latin typeface="+mn-ea"/>
              </a:rPr>
              <a:t>国家体育总局副局长、党组成员李颖川致辞</a:t>
            </a:r>
            <a:endParaRPr lang="zh-CN" altLang="en-US" sz="2400" dirty="0" smtClean="0">
              <a:latin typeface="+mn-ea"/>
            </a:endParaRPr>
          </a:p>
          <a:p>
            <a:endParaRPr lang="zh-CN" altLang="en-US" dirty="0"/>
          </a:p>
        </p:txBody>
      </p:sp>
      <p:pic>
        <p:nvPicPr>
          <p:cNvPr id="4" name="图片 3" descr="图片名称.png"/>
          <p:cNvPicPr>
            <a:picLocks noChangeAspect="1"/>
          </p:cNvPicPr>
          <p:nvPr/>
        </p:nvPicPr>
        <p:blipFill>
          <a:blip r:embed="rId1" cstate="print"/>
          <a:stretch>
            <a:fillRect/>
          </a:stretch>
        </p:blipFill>
        <p:spPr>
          <a:xfrm>
            <a:off x="539552" y="2864302"/>
            <a:ext cx="7899013" cy="3156986"/>
          </a:xfrm>
          <a:prstGeom prst="rect">
            <a:avLst/>
          </a:prstGeom>
        </p:spPr>
      </p:pic>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indent="720090"/>
            <a:r>
              <a:rPr lang="zh-CN" altLang="en-US" sz="2800" dirty="0" smtClean="0">
                <a:latin typeface="+mn-ea"/>
              </a:rPr>
              <a:t>反应同一内容的若干张照片，应选择主题鲜明、影像清晰、画面完整以及未加修饰剪裁的原版照片归档。数码照片分辨率在</a:t>
            </a:r>
            <a:r>
              <a:rPr lang="en-US" altLang="zh-CN" sz="2800" dirty="0" smtClean="0">
                <a:latin typeface="+mn-ea"/>
              </a:rPr>
              <a:t>500</a:t>
            </a:r>
            <a:r>
              <a:rPr lang="zh-CN" altLang="en-US" sz="2800" dirty="0" smtClean="0">
                <a:latin typeface="+mn-ea"/>
              </a:rPr>
              <a:t>万像素以上；传统照片规格不限。</a:t>
            </a:r>
            <a:endParaRPr lang="zh-CN" altLang="en-US" sz="2800" dirty="0">
              <a:latin typeface="+mn-ea"/>
            </a:endParaRPr>
          </a:p>
        </p:txBody>
      </p:sp>
      <p:pic>
        <p:nvPicPr>
          <p:cNvPr id="4" name="Picture 4" descr="汉语年"/>
          <p:cNvPicPr>
            <a:picLocks noChangeAspect="1" noChangeArrowheads="1"/>
          </p:cNvPicPr>
          <p:nvPr/>
        </p:nvPicPr>
        <p:blipFill>
          <a:blip r:embed="rId1" cstate="print"/>
          <a:srcRect/>
          <a:stretch>
            <a:fillRect/>
          </a:stretch>
        </p:blipFill>
        <p:spPr bwMode="auto">
          <a:xfrm>
            <a:off x="580999" y="3403851"/>
            <a:ext cx="3414937" cy="2232844"/>
          </a:xfrm>
          <a:prstGeom prst="rect">
            <a:avLst/>
          </a:prstGeom>
          <a:noFill/>
          <a:ln w="9525">
            <a:noFill/>
            <a:miter lim="800000"/>
            <a:headEnd/>
            <a:tailEnd/>
          </a:ln>
        </p:spPr>
      </p:pic>
      <p:pic>
        <p:nvPicPr>
          <p:cNvPr id="5" name="Picture 5" descr="showimg"/>
          <p:cNvPicPr>
            <a:picLocks noChangeAspect="1" noChangeArrowheads="1"/>
          </p:cNvPicPr>
          <p:nvPr/>
        </p:nvPicPr>
        <p:blipFill>
          <a:blip r:embed="rId2" cstate="print"/>
          <a:srcRect/>
          <a:stretch>
            <a:fillRect/>
          </a:stretch>
        </p:blipFill>
        <p:spPr bwMode="auto">
          <a:xfrm>
            <a:off x="4159173" y="3403851"/>
            <a:ext cx="4465688" cy="2232844"/>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620688"/>
            <a:ext cx="8928992" cy="1143000"/>
          </a:xfrm>
        </p:spPr>
        <p:txBody>
          <a:bodyPr>
            <a:noAutofit/>
          </a:bodyPr>
          <a:lstStyle/>
          <a:p>
            <a:r>
              <a:rPr lang="zh-CN" altLang="en-US" sz="4000" dirty="0" smtClean="0"/>
              <a:t>（五）档案整理过程中存在主要的问题</a:t>
            </a:r>
            <a:endParaRPr lang="zh-CN" altLang="en-US" sz="4000" dirty="0"/>
          </a:p>
        </p:txBody>
      </p:sp>
      <p:sp>
        <p:nvSpPr>
          <p:cNvPr id="3" name="内容占位符 2"/>
          <p:cNvSpPr>
            <a:spLocks noGrp="1"/>
          </p:cNvSpPr>
          <p:nvPr>
            <p:ph idx="1"/>
          </p:nvPr>
        </p:nvSpPr>
        <p:spPr/>
        <p:txBody>
          <a:bodyPr/>
          <a:lstStyle/>
          <a:p>
            <a:pPr>
              <a:lnSpc>
                <a:spcPct val="150000"/>
              </a:lnSpc>
            </a:pPr>
            <a:r>
              <a:rPr lang="en-US" altLang="zh-CN" dirty="0" smtClean="0"/>
              <a:t>1.</a:t>
            </a:r>
            <a:r>
              <a:rPr lang="zh-CN" altLang="en-US" dirty="0" smtClean="0"/>
              <a:t>没有填写卷内目录和卷内备考表</a:t>
            </a:r>
            <a:endParaRPr lang="en-US" altLang="zh-CN" dirty="0" smtClean="0"/>
          </a:p>
          <a:p>
            <a:pPr>
              <a:lnSpc>
                <a:spcPct val="150000"/>
              </a:lnSpc>
            </a:pPr>
            <a:r>
              <a:rPr lang="en-US" altLang="zh-CN" dirty="0"/>
              <a:t>2.</a:t>
            </a:r>
            <a:r>
              <a:rPr lang="zh-CN" altLang="en-US" dirty="0" smtClean="0"/>
              <a:t>实际档案跟档案卷内目录不一致</a:t>
            </a:r>
            <a:endParaRPr lang="en-US" altLang="zh-CN" dirty="0" smtClean="0"/>
          </a:p>
          <a:p>
            <a:pPr>
              <a:lnSpc>
                <a:spcPct val="150000"/>
              </a:lnSpc>
            </a:pPr>
            <a:r>
              <a:rPr lang="en-US" altLang="zh-CN" dirty="0" smtClean="0"/>
              <a:t>3.</a:t>
            </a:r>
            <a:r>
              <a:rPr lang="zh-CN" altLang="en-US" dirty="0" smtClean="0"/>
              <a:t>没有盖归档章，没有填写件号和页数</a:t>
            </a:r>
            <a:endParaRPr lang="en-US" altLang="zh-CN" dirty="0" smtClean="0"/>
          </a:p>
          <a:p>
            <a:pPr>
              <a:lnSpc>
                <a:spcPct val="150000"/>
              </a:lnSpc>
            </a:pPr>
            <a:r>
              <a:rPr lang="en-US" altLang="zh-CN" dirty="0" smtClean="0"/>
              <a:t>4.</a:t>
            </a:r>
            <a:r>
              <a:rPr lang="zh-CN" altLang="en-US" dirty="0" smtClean="0"/>
              <a:t>档案件号编写错误</a:t>
            </a:r>
            <a:endParaRPr lang="en-US" altLang="zh-CN" dirty="0" smtClean="0"/>
          </a:p>
          <a:p>
            <a:pPr>
              <a:lnSpc>
                <a:spcPct val="150000"/>
              </a:lnSpc>
            </a:pPr>
            <a:r>
              <a:rPr lang="en-US" altLang="zh-CN" dirty="0" smtClean="0"/>
              <a:t>5.</a:t>
            </a:r>
            <a:r>
              <a:rPr lang="zh-CN" altLang="en-US" dirty="0" smtClean="0"/>
              <a:t>页数填写错误</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四、档案的移交</a:t>
            </a:r>
            <a:endParaRPr lang="zh-CN" altLang="en-US" dirty="0"/>
          </a:p>
        </p:txBody>
      </p:sp>
      <p:sp>
        <p:nvSpPr>
          <p:cNvPr id="3" name="内容占位符 2"/>
          <p:cNvSpPr>
            <a:spLocks noGrp="1"/>
          </p:cNvSpPr>
          <p:nvPr>
            <p:ph idx="1"/>
          </p:nvPr>
        </p:nvSpPr>
        <p:spPr>
          <a:xfrm>
            <a:off x="457200" y="1384169"/>
            <a:ext cx="8229600" cy="4525963"/>
          </a:xfrm>
        </p:spPr>
        <p:txBody>
          <a:bodyPr>
            <a:normAutofit lnSpcReduction="10000"/>
          </a:bodyPr>
          <a:lstStyle/>
          <a:p>
            <a:pPr>
              <a:lnSpc>
                <a:spcPct val="110000"/>
              </a:lnSpc>
            </a:pPr>
            <a:r>
              <a:rPr lang="zh-CN" altLang="en-US" dirty="0" smtClean="0"/>
              <a:t> </a:t>
            </a:r>
            <a:r>
              <a:rPr lang="en-US" altLang="zh-CN" dirty="0" smtClean="0"/>
              <a:t>1.</a:t>
            </a:r>
            <a:r>
              <a:rPr lang="zh-CN" altLang="en-US" dirty="0" smtClean="0"/>
              <a:t>移交时间：</a:t>
            </a:r>
            <a:r>
              <a:rPr lang="en-US" altLang="zh-CN" dirty="0" smtClean="0">
                <a:solidFill>
                  <a:srgbClr val="FF0000"/>
                </a:solidFill>
              </a:rPr>
              <a:t>2023</a:t>
            </a:r>
            <a:r>
              <a:rPr lang="zh-CN" altLang="en-US" dirty="0" smtClean="0">
                <a:solidFill>
                  <a:srgbClr val="FF0000"/>
                </a:solidFill>
              </a:rPr>
              <a:t>年</a:t>
            </a:r>
            <a:r>
              <a:rPr lang="en-US" altLang="zh-CN" dirty="0" smtClean="0">
                <a:solidFill>
                  <a:srgbClr val="FF0000"/>
                </a:solidFill>
              </a:rPr>
              <a:t>6</a:t>
            </a:r>
            <a:r>
              <a:rPr lang="zh-CN" altLang="en-US" dirty="0" smtClean="0">
                <a:solidFill>
                  <a:srgbClr val="FF0000"/>
                </a:solidFill>
              </a:rPr>
              <a:t>月</a:t>
            </a:r>
            <a:r>
              <a:rPr lang="en-US" altLang="zh-CN" dirty="0" smtClean="0">
                <a:solidFill>
                  <a:srgbClr val="FF0000"/>
                </a:solidFill>
              </a:rPr>
              <a:t>30</a:t>
            </a:r>
            <a:r>
              <a:rPr lang="zh-CN" altLang="en-US" dirty="0" smtClean="0">
                <a:solidFill>
                  <a:srgbClr val="FF0000"/>
                </a:solidFill>
              </a:rPr>
              <a:t>前</a:t>
            </a:r>
            <a:r>
              <a:rPr lang="zh-CN" altLang="en-US" dirty="0" smtClean="0"/>
              <a:t>，完成</a:t>
            </a:r>
            <a:r>
              <a:rPr lang="en-US" altLang="zh-CN" dirty="0" smtClean="0"/>
              <a:t>2022</a:t>
            </a:r>
            <a:r>
              <a:rPr lang="zh-CN" altLang="en-US" dirty="0" smtClean="0"/>
              <a:t>年度的档案移交工作。</a:t>
            </a:r>
            <a:endParaRPr lang="en-US" altLang="zh-CN" dirty="0" smtClean="0"/>
          </a:p>
          <a:p>
            <a:pPr>
              <a:lnSpc>
                <a:spcPct val="110000"/>
              </a:lnSpc>
            </a:pPr>
            <a:r>
              <a:rPr lang="en-US" altLang="zh-CN" dirty="0" smtClean="0"/>
              <a:t>2.</a:t>
            </a:r>
            <a:r>
              <a:rPr lang="zh-CN" altLang="en-US" dirty="0" smtClean="0"/>
              <a:t>移交流程：</a:t>
            </a:r>
            <a:endParaRPr lang="en-US" altLang="zh-CN" dirty="0" smtClean="0"/>
          </a:p>
          <a:p>
            <a:pPr>
              <a:lnSpc>
                <a:spcPct val="110000"/>
              </a:lnSpc>
            </a:pPr>
            <a:r>
              <a:rPr lang="zh-CN" altLang="en-US" dirty="0" smtClean="0"/>
              <a:t>（</a:t>
            </a:r>
            <a:r>
              <a:rPr lang="en-US" altLang="zh-CN" dirty="0" smtClean="0"/>
              <a:t>1</a:t>
            </a:r>
            <a:r>
              <a:rPr lang="zh-CN" altLang="en-US" dirty="0" smtClean="0"/>
              <a:t>）检查：各部门、各单位档案整理完毕后，请与档案馆联系，档案馆工作人员对档案进行检查，合格后方可移交。</a:t>
            </a:r>
            <a:endParaRPr lang="en-US" altLang="zh-CN" dirty="0" smtClean="0"/>
          </a:p>
          <a:p>
            <a:pPr>
              <a:lnSpc>
                <a:spcPct val="110000"/>
              </a:lnSpc>
            </a:pPr>
            <a:r>
              <a:rPr lang="zh-CN" altLang="en-US" dirty="0" smtClean="0"/>
              <a:t>（</a:t>
            </a:r>
            <a:r>
              <a:rPr lang="en-US" altLang="zh-CN" dirty="0" smtClean="0"/>
              <a:t>2</a:t>
            </a:r>
            <a:r>
              <a:rPr lang="zh-CN" altLang="en-US" dirty="0" smtClean="0"/>
              <a:t>）填写移交目录：一式两份，发送电子版邮件：</a:t>
            </a:r>
            <a:r>
              <a:rPr lang="en-US" altLang="zh-CN" dirty="0" smtClean="0"/>
              <a:t>danganguan@bsu.edu.cn</a:t>
            </a:r>
            <a:r>
              <a:rPr lang="zh-CN" altLang="en-US" dirty="0" smtClean="0"/>
              <a:t>。</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616624"/>
          </a:xfrm>
        </p:spPr>
        <p:txBody>
          <a:bodyPr>
            <a:normAutofit fontScale="70000" lnSpcReduction="20000"/>
          </a:bodyPr>
          <a:lstStyle/>
          <a:p>
            <a:endParaRPr lang="en-US" altLang="zh-CN" dirty="0" smtClean="0"/>
          </a:p>
          <a:p>
            <a:r>
              <a:rPr lang="zh-CN" altLang="en-US" sz="5100" dirty="0" smtClean="0"/>
              <a:t>（二）</a:t>
            </a:r>
            <a:r>
              <a:rPr lang="en-US" altLang="zh-CN" sz="5100" dirty="0" smtClean="0"/>
              <a:t>2022</a:t>
            </a:r>
            <a:r>
              <a:rPr lang="zh-CN" altLang="en-US" sz="5100" dirty="0" smtClean="0"/>
              <a:t>年度档案的收集范围：</a:t>
            </a:r>
            <a:endParaRPr lang="en-US" altLang="zh-CN" sz="5100" dirty="0" smtClean="0"/>
          </a:p>
          <a:p>
            <a:pPr>
              <a:spcBef>
                <a:spcPts val="1800"/>
              </a:spcBef>
              <a:spcAft>
                <a:spcPts val="600"/>
              </a:spcAft>
            </a:pPr>
            <a:r>
              <a:rPr lang="en-US" altLang="zh-CN" sz="3600" b="1" dirty="0" smtClean="0"/>
              <a:t>1.</a:t>
            </a:r>
            <a:r>
              <a:rPr lang="zh-CN" altLang="en-US" sz="3600" b="1" dirty="0" smtClean="0"/>
              <a:t>疫情防控专题档案的收集范围：</a:t>
            </a:r>
            <a:endParaRPr lang="en-US" altLang="zh-CN" sz="3600" b="1" dirty="0" smtClean="0"/>
          </a:p>
          <a:p>
            <a:pPr indent="647700">
              <a:lnSpc>
                <a:spcPct val="130000"/>
              </a:lnSpc>
            </a:pPr>
            <a:r>
              <a:rPr lang="zh-CN" altLang="en-US" sz="3600" dirty="0" smtClean="0"/>
              <a:t>按照</a:t>
            </a:r>
            <a:r>
              <a:rPr lang="en-US" altLang="zh-CN" sz="3600" dirty="0" smtClean="0"/>
              <a:t>《</a:t>
            </a:r>
            <a:r>
              <a:rPr lang="zh-CN" altLang="en-US" sz="3600" dirty="0" smtClean="0"/>
              <a:t>北京体育大学关于做好新型冠状病毒感染的肺炎疫情防控工作的通知</a:t>
            </a:r>
            <a:r>
              <a:rPr lang="en-US" altLang="zh-CN" sz="3600" dirty="0" smtClean="0"/>
              <a:t>》</a:t>
            </a:r>
            <a:r>
              <a:rPr lang="zh-CN" altLang="en-US" sz="3600" dirty="0" smtClean="0"/>
              <a:t>（北体字</a:t>
            </a:r>
            <a:r>
              <a:rPr lang="en-US" altLang="zh-CN" sz="3600" dirty="0" smtClean="0"/>
              <a:t>[2020]44</a:t>
            </a:r>
            <a:r>
              <a:rPr lang="zh-CN" altLang="en-US" sz="3600" dirty="0" smtClean="0"/>
              <a:t>号）中规定的范围来收集。</a:t>
            </a:r>
            <a:endParaRPr lang="en-US" altLang="zh-CN" sz="3600" dirty="0"/>
          </a:p>
          <a:p>
            <a:pPr>
              <a:lnSpc>
                <a:spcPct val="130000"/>
              </a:lnSpc>
            </a:pPr>
            <a:r>
              <a:rPr lang="en-US" altLang="zh-CN" sz="3600" b="1" dirty="0" smtClean="0"/>
              <a:t>2.2022</a:t>
            </a:r>
            <a:r>
              <a:rPr lang="zh-CN" altLang="en-US" sz="3600" b="1" dirty="0" smtClean="0"/>
              <a:t>年度常规档案的收集范围：</a:t>
            </a:r>
            <a:endParaRPr lang="en-US" altLang="zh-CN" sz="3600" b="1" dirty="0" smtClean="0"/>
          </a:p>
          <a:p>
            <a:pPr indent="647700">
              <a:lnSpc>
                <a:spcPct val="130000"/>
              </a:lnSpc>
            </a:pPr>
            <a:r>
              <a:rPr lang="zh-CN" altLang="zh-CN" sz="3600" dirty="0" smtClean="0"/>
              <a:t>凡是反映</a:t>
            </a:r>
            <a:r>
              <a:rPr lang="zh-CN" altLang="en-US" sz="3600" dirty="0" smtClean="0"/>
              <a:t>本部门、</a:t>
            </a:r>
            <a:r>
              <a:rPr lang="zh-CN" altLang="zh-CN" sz="3600" dirty="0" smtClean="0"/>
              <a:t>本单位主要职能活动和基本历史面貌的，对本单位、</a:t>
            </a:r>
            <a:r>
              <a:rPr lang="zh-CN" altLang="en-US" sz="3600" dirty="0" smtClean="0"/>
              <a:t>学校发展</a:t>
            </a:r>
            <a:r>
              <a:rPr lang="zh-CN" altLang="zh-CN" sz="3600" dirty="0" smtClean="0"/>
              <a:t>和历史研究</a:t>
            </a:r>
            <a:r>
              <a:rPr lang="zh-CN" altLang="en-US" sz="3600" dirty="0" smtClean="0"/>
              <a:t>具</a:t>
            </a:r>
            <a:r>
              <a:rPr lang="zh-CN" altLang="zh-CN" sz="3600" dirty="0" smtClean="0"/>
              <a:t>有保存和利用价值的载体材料，包括</a:t>
            </a:r>
            <a:r>
              <a:rPr lang="zh-CN" altLang="en-US" sz="3600" dirty="0" smtClean="0"/>
              <a:t>文件、</a:t>
            </a:r>
            <a:r>
              <a:rPr lang="zh-CN" altLang="zh-CN" sz="3600" dirty="0" smtClean="0"/>
              <a:t>照片、录音、录像、光盘、印模等材料均属归档范围。</a:t>
            </a:r>
            <a:endParaRPr lang="zh-CN" altLang="en-US" sz="36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p:cNvSpPr>
            <a:spLocks noChangeArrowheads="1"/>
          </p:cNvSpPr>
          <p:nvPr/>
        </p:nvSpPr>
        <p:spPr bwMode="auto">
          <a:xfrm>
            <a:off x="6156176" y="5446965"/>
            <a:ext cx="2664296" cy="646331"/>
          </a:xfrm>
          <a:prstGeom prst="rect">
            <a:avLst/>
          </a:prstGeom>
          <a:solidFill>
            <a:srgbClr val="FFFFCC"/>
          </a:solidFill>
          <a:ln w="9525">
            <a:solidFill>
              <a:schemeClr val="accent6"/>
            </a:solidFill>
            <a:miter lim="800000"/>
          </a:ln>
        </p:spPr>
        <p:txBody>
          <a:bodyPr wrap="square">
            <a:spAutoFit/>
          </a:bodyPr>
          <a:lstStyle/>
          <a:p>
            <a:r>
              <a:rPr lang="zh-CN" altLang="en-US" b="1" dirty="0" smtClean="0">
                <a:solidFill>
                  <a:prstClr val="black"/>
                </a:solidFill>
                <a:latin typeface="楷体_GB2312" pitchFamily="49" charset="-122"/>
                <a:ea typeface="楷体_GB2312" pitchFamily="49" charset="-122"/>
              </a:rPr>
              <a:t>备注</a:t>
            </a:r>
            <a:r>
              <a:rPr lang="zh-CN" altLang="en-US" b="1" dirty="0">
                <a:solidFill>
                  <a:prstClr val="black"/>
                </a:solidFill>
                <a:latin typeface="楷体_GB2312" pitchFamily="49" charset="-122"/>
                <a:ea typeface="楷体_GB2312" pitchFamily="49" charset="-122"/>
              </a:rPr>
              <a:t>：</a:t>
            </a:r>
            <a:r>
              <a:rPr lang="zh-CN" altLang="en-US" dirty="0">
                <a:solidFill>
                  <a:prstClr val="black"/>
                </a:solidFill>
                <a:latin typeface="楷体_GB2312" pitchFamily="49" charset="-122"/>
                <a:ea typeface="楷体_GB2312" pitchFamily="49" charset="-122"/>
              </a:rPr>
              <a:t>填写需要说明的</a:t>
            </a:r>
            <a:r>
              <a:rPr lang="zh-CN" altLang="en-US" dirty="0" smtClean="0">
                <a:solidFill>
                  <a:prstClr val="black"/>
                </a:solidFill>
                <a:latin typeface="楷体_GB2312" pitchFamily="49" charset="-122"/>
                <a:ea typeface="楷体_GB2312" pitchFamily="49" charset="-122"/>
              </a:rPr>
              <a:t>内容。</a:t>
            </a:r>
            <a:endParaRPr lang="zh-CN" altLang="en-US" dirty="0">
              <a:solidFill>
                <a:prstClr val="black"/>
              </a:solidFill>
              <a:latin typeface="楷体_GB2312" pitchFamily="49" charset="-122"/>
              <a:ea typeface="楷体_GB2312" pitchFamily="49" charset="-122"/>
            </a:endParaRPr>
          </a:p>
        </p:txBody>
      </p:sp>
      <p:sp>
        <p:nvSpPr>
          <p:cNvPr id="9" name="TextBox 8"/>
          <p:cNvSpPr txBox="1"/>
          <p:nvPr/>
        </p:nvSpPr>
        <p:spPr>
          <a:xfrm>
            <a:off x="197425" y="1794882"/>
            <a:ext cx="2646384" cy="369332"/>
          </a:xfrm>
          <a:prstGeom prst="rect">
            <a:avLst/>
          </a:prstGeom>
          <a:solidFill>
            <a:srgbClr val="FFFFCC"/>
          </a:solidFill>
          <a:ln>
            <a:solidFill>
              <a:schemeClr val="accent6"/>
            </a:solidFill>
          </a:ln>
        </p:spPr>
        <p:txBody>
          <a:bodyPr wrap="square" rtlCol="0">
            <a:spAutoFit/>
          </a:bodyPr>
          <a:lstStyle/>
          <a:p>
            <a:r>
              <a:rPr lang="zh-CN" altLang="en-US" b="1" dirty="0" smtClean="0">
                <a:solidFill>
                  <a:prstClr val="black"/>
                </a:solidFill>
                <a:latin typeface="楷体_GB2312" pitchFamily="49" charset="-122"/>
                <a:ea typeface="楷体_GB2312" pitchFamily="49" charset="-122"/>
              </a:rPr>
              <a:t>档号：不用填写</a:t>
            </a:r>
            <a:endParaRPr lang="zh-CN" altLang="en-US" dirty="0" smtClean="0">
              <a:solidFill>
                <a:prstClr val="black"/>
              </a:solidFill>
            </a:endParaRPr>
          </a:p>
        </p:txBody>
      </p:sp>
      <p:sp>
        <p:nvSpPr>
          <p:cNvPr id="12" name="TextBox 11"/>
          <p:cNvSpPr txBox="1"/>
          <p:nvPr/>
        </p:nvSpPr>
        <p:spPr>
          <a:xfrm>
            <a:off x="3059832" y="1517883"/>
            <a:ext cx="5760640" cy="923330"/>
          </a:xfrm>
          <a:prstGeom prst="rect">
            <a:avLst/>
          </a:prstGeom>
          <a:solidFill>
            <a:srgbClr val="FFFFCC"/>
          </a:solidFill>
          <a:ln>
            <a:solidFill>
              <a:schemeClr val="accent6"/>
            </a:solidFill>
          </a:ln>
        </p:spPr>
        <p:txBody>
          <a:bodyPr wrap="square" rtlCol="0">
            <a:spAutoFit/>
          </a:bodyPr>
          <a:lstStyle/>
          <a:p>
            <a:r>
              <a:rPr lang="zh-CN" altLang="en-US" b="1" dirty="0" smtClean="0">
                <a:solidFill>
                  <a:prstClr val="black"/>
                </a:solidFill>
                <a:latin typeface="楷体_GB2312" pitchFamily="49" charset="-122"/>
                <a:ea typeface="楷体_GB2312" pitchFamily="49" charset="-122"/>
              </a:rPr>
              <a:t>案卷题名：</a:t>
            </a:r>
            <a:r>
              <a:rPr lang="zh-CN" altLang="en-US" dirty="0" smtClean="0">
                <a:solidFill>
                  <a:prstClr val="black"/>
                </a:solidFill>
                <a:latin typeface="楷体_GB2312" pitchFamily="49" charset="-122"/>
                <a:ea typeface="楷体_GB2312" pitchFamily="49" charset="-122"/>
              </a:rPr>
              <a:t>填写本卷的题名，如：“</a:t>
            </a:r>
            <a:r>
              <a:rPr lang="en-US" altLang="zh-CN" dirty="0" smtClean="0">
                <a:solidFill>
                  <a:prstClr val="black"/>
                </a:solidFill>
                <a:latin typeface="楷体_GB2312" pitchFamily="49" charset="-122"/>
                <a:ea typeface="楷体_GB2312" pitchFamily="49" charset="-122"/>
              </a:rPr>
              <a:t>2018</a:t>
            </a:r>
            <a:r>
              <a:rPr lang="zh-CN" altLang="en-US" dirty="0" smtClean="0">
                <a:solidFill>
                  <a:prstClr val="black"/>
                </a:solidFill>
                <a:latin typeface="楷体_GB2312" pitchFamily="49" charset="-122"/>
                <a:ea typeface="楷体_GB2312" pitchFamily="49" charset="-122"/>
              </a:rPr>
              <a:t>年体育总局文件”</a:t>
            </a:r>
            <a:r>
              <a:rPr lang="en-US" altLang="zh-CN" dirty="0" smtClean="0">
                <a:solidFill>
                  <a:prstClr val="black"/>
                </a:solidFill>
                <a:latin typeface="楷体_GB2312" pitchFamily="49" charset="-122"/>
                <a:ea typeface="楷体_GB2312" pitchFamily="49" charset="-122"/>
              </a:rPr>
              <a:t> </a:t>
            </a:r>
            <a:r>
              <a:rPr lang="zh-CN" altLang="en-US" dirty="0" smtClean="0">
                <a:solidFill>
                  <a:prstClr val="black"/>
                </a:solidFill>
                <a:latin typeface="楷体_GB2312" pitchFamily="49" charset="-122"/>
                <a:ea typeface="楷体_GB2312" pitchFamily="49" charset="-122"/>
              </a:rPr>
              <a:t>“</a:t>
            </a:r>
            <a:r>
              <a:rPr lang="en-US" altLang="zh-CN" dirty="0" smtClean="0">
                <a:solidFill>
                  <a:prstClr val="black"/>
                </a:solidFill>
                <a:latin typeface="楷体_GB2312" pitchFamily="49" charset="-122"/>
                <a:ea typeface="楷体_GB2312" pitchFamily="49" charset="-122"/>
              </a:rPr>
              <a:t>2018</a:t>
            </a:r>
            <a:r>
              <a:rPr lang="zh-CN" altLang="en-US" dirty="0" smtClean="0">
                <a:solidFill>
                  <a:prstClr val="black"/>
                </a:solidFill>
                <a:latin typeface="楷体_GB2312" pitchFamily="49" charset="-122"/>
                <a:ea typeface="楷体_GB2312" pitchFamily="49" charset="-122"/>
              </a:rPr>
              <a:t>年</a:t>
            </a:r>
            <a:r>
              <a:rPr lang="en-US" altLang="zh-CN" dirty="0" smtClean="0">
                <a:solidFill>
                  <a:prstClr val="black"/>
                </a:solidFill>
                <a:latin typeface="楷体_GB2312" pitchFamily="49" charset="-122"/>
                <a:ea typeface="楷体_GB2312" pitchFamily="49" charset="-122"/>
              </a:rPr>
              <a:t>XXXX</a:t>
            </a:r>
            <a:r>
              <a:rPr lang="zh-CN" altLang="en-US" dirty="0" smtClean="0">
                <a:solidFill>
                  <a:prstClr val="black"/>
                </a:solidFill>
                <a:latin typeface="楷体_GB2312" pitchFamily="49" charset="-122"/>
                <a:ea typeface="楷体_GB2312" pitchFamily="49" charset="-122"/>
              </a:rPr>
              <a:t>处工作文件”</a:t>
            </a:r>
            <a:r>
              <a:rPr lang="en-US" altLang="zh-CN" dirty="0" smtClean="0">
                <a:solidFill>
                  <a:prstClr val="black"/>
                </a:solidFill>
                <a:latin typeface="楷体_GB2312" pitchFamily="49" charset="-122"/>
                <a:ea typeface="楷体_GB2312" pitchFamily="49" charset="-122"/>
              </a:rPr>
              <a:t> </a:t>
            </a:r>
            <a:r>
              <a:rPr lang="zh-CN" altLang="en-US" dirty="0" smtClean="0">
                <a:solidFill>
                  <a:prstClr val="black"/>
                </a:solidFill>
                <a:latin typeface="楷体_GB2312" pitchFamily="49" charset="-122"/>
                <a:ea typeface="楷体_GB2312" pitchFamily="49" charset="-122"/>
              </a:rPr>
              <a:t>“</a:t>
            </a:r>
            <a:r>
              <a:rPr lang="en-US" altLang="zh-CN" dirty="0" smtClean="0">
                <a:solidFill>
                  <a:prstClr val="black"/>
                </a:solidFill>
                <a:latin typeface="楷体_GB2312" pitchFamily="49" charset="-122"/>
                <a:ea typeface="楷体_GB2312" pitchFamily="49" charset="-122"/>
              </a:rPr>
              <a:t>2018</a:t>
            </a:r>
            <a:r>
              <a:rPr lang="zh-CN" altLang="en-US" dirty="0" smtClean="0">
                <a:solidFill>
                  <a:prstClr val="black"/>
                </a:solidFill>
                <a:latin typeface="楷体_GB2312" pitchFamily="49" charset="-122"/>
                <a:ea typeface="楷体_GB2312" pitchFamily="49" charset="-122"/>
              </a:rPr>
              <a:t>年</a:t>
            </a:r>
            <a:r>
              <a:rPr lang="en-US" altLang="zh-CN" dirty="0" smtClean="0">
                <a:solidFill>
                  <a:prstClr val="black"/>
                </a:solidFill>
                <a:latin typeface="楷体_GB2312" pitchFamily="49" charset="-122"/>
                <a:ea typeface="楷体_GB2312" pitchFamily="49" charset="-122"/>
              </a:rPr>
              <a:t>XXXX</a:t>
            </a:r>
            <a:r>
              <a:rPr lang="zh-CN" altLang="en-US" dirty="0" smtClean="0">
                <a:solidFill>
                  <a:prstClr val="black"/>
                </a:solidFill>
                <a:latin typeface="楷体_GB2312" pitchFamily="49" charset="-122"/>
                <a:ea typeface="楷体_GB2312" pitchFamily="49" charset="-122"/>
              </a:rPr>
              <a:t>学院工作文件”等（与卷内备考表命名一致）。</a:t>
            </a:r>
            <a:endParaRPr lang="zh-CN" altLang="en-US" dirty="0" smtClean="0">
              <a:solidFill>
                <a:prstClr val="black"/>
              </a:solidFill>
              <a:latin typeface="楷体_GB2312" pitchFamily="49" charset="-122"/>
              <a:ea typeface="楷体_GB2312" pitchFamily="49" charset="-122"/>
            </a:endParaRPr>
          </a:p>
        </p:txBody>
      </p:sp>
      <p:sp>
        <p:nvSpPr>
          <p:cNvPr id="13" name="TextBox 12"/>
          <p:cNvSpPr txBox="1"/>
          <p:nvPr/>
        </p:nvSpPr>
        <p:spPr>
          <a:xfrm>
            <a:off x="6156176" y="2806170"/>
            <a:ext cx="2664296" cy="369332"/>
          </a:xfrm>
          <a:prstGeom prst="rect">
            <a:avLst/>
          </a:prstGeom>
          <a:solidFill>
            <a:srgbClr val="FFFFCC"/>
          </a:solidFill>
          <a:ln>
            <a:solidFill>
              <a:schemeClr val="accent6"/>
            </a:solidFill>
          </a:ln>
        </p:spPr>
        <p:txBody>
          <a:bodyPr wrap="square" rtlCol="0">
            <a:spAutoFit/>
          </a:bodyPr>
          <a:lstStyle/>
          <a:p>
            <a:r>
              <a:rPr lang="zh-CN" altLang="en-US" b="1" dirty="0" smtClean="0">
                <a:solidFill>
                  <a:prstClr val="black"/>
                </a:solidFill>
                <a:latin typeface="楷体_GB2312" pitchFamily="49" charset="-122"/>
                <a:ea typeface="楷体_GB2312" pitchFamily="49" charset="-122"/>
              </a:rPr>
              <a:t>年度：</a:t>
            </a:r>
            <a:r>
              <a:rPr lang="zh-CN" altLang="en-US" dirty="0" smtClean="0">
                <a:solidFill>
                  <a:prstClr val="black"/>
                </a:solidFill>
                <a:latin typeface="楷体_GB2312" pitchFamily="49" charset="-122"/>
                <a:ea typeface="楷体_GB2312" pitchFamily="49" charset="-122"/>
              </a:rPr>
              <a:t>档案形成的年度。</a:t>
            </a:r>
            <a:endParaRPr lang="zh-CN" altLang="en-US" dirty="0">
              <a:solidFill>
                <a:prstClr val="black"/>
              </a:solidFill>
            </a:endParaRPr>
          </a:p>
        </p:txBody>
      </p:sp>
      <p:sp>
        <p:nvSpPr>
          <p:cNvPr id="14" name="TextBox 13"/>
          <p:cNvSpPr txBox="1"/>
          <p:nvPr/>
        </p:nvSpPr>
        <p:spPr>
          <a:xfrm>
            <a:off x="6158814" y="3334803"/>
            <a:ext cx="2661658" cy="369332"/>
          </a:xfrm>
          <a:prstGeom prst="rect">
            <a:avLst/>
          </a:prstGeom>
          <a:solidFill>
            <a:srgbClr val="FFFFCC"/>
          </a:solidFill>
          <a:ln>
            <a:solidFill>
              <a:schemeClr val="accent6"/>
            </a:solidFill>
          </a:ln>
        </p:spPr>
        <p:txBody>
          <a:bodyPr wrap="square" rtlCol="0">
            <a:spAutoFit/>
          </a:bodyPr>
          <a:lstStyle/>
          <a:p>
            <a:r>
              <a:rPr lang="zh-CN" altLang="en-US" b="1" dirty="0" smtClean="0">
                <a:solidFill>
                  <a:prstClr val="black"/>
                </a:solidFill>
                <a:latin typeface="楷体_GB2312" pitchFamily="49" charset="-122"/>
                <a:ea typeface="楷体_GB2312" pitchFamily="49" charset="-122"/>
              </a:rPr>
              <a:t>件数：</a:t>
            </a:r>
            <a:r>
              <a:rPr lang="zh-CN" altLang="en-US" dirty="0" smtClean="0">
                <a:solidFill>
                  <a:prstClr val="black"/>
                </a:solidFill>
                <a:latin typeface="楷体_GB2312" pitchFamily="49" charset="-122"/>
                <a:ea typeface="楷体_GB2312" pitchFamily="49" charset="-122"/>
              </a:rPr>
              <a:t>卷内总件数。</a:t>
            </a:r>
            <a:endParaRPr lang="zh-CN" altLang="en-US" dirty="0">
              <a:solidFill>
                <a:prstClr val="black"/>
              </a:solidFill>
            </a:endParaRPr>
          </a:p>
        </p:txBody>
      </p:sp>
      <p:sp>
        <p:nvSpPr>
          <p:cNvPr id="15" name="TextBox 14"/>
          <p:cNvSpPr txBox="1"/>
          <p:nvPr/>
        </p:nvSpPr>
        <p:spPr>
          <a:xfrm>
            <a:off x="6156176" y="4364334"/>
            <a:ext cx="2664296" cy="923330"/>
          </a:xfrm>
          <a:prstGeom prst="rect">
            <a:avLst/>
          </a:prstGeom>
          <a:solidFill>
            <a:srgbClr val="FFFFCC"/>
          </a:solidFill>
          <a:ln>
            <a:solidFill>
              <a:schemeClr val="accent6"/>
            </a:solidFill>
          </a:ln>
        </p:spPr>
        <p:txBody>
          <a:bodyPr wrap="square" rtlCol="0">
            <a:spAutoFit/>
          </a:bodyPr>
          <a:lstStyle/>
          <a:p>
            <a:r>
              <a:rPr lang="zh-CN" altLang="en-US" b="1" dirty="0" smtClean="0">
                <a:solidFill>
                  <a:prstClr val="black"/>
                </a:solidFill>
                <a:latin typeface="楷体_GB2312" pitchFamily="49" charset="-122"/>
                <a:ea typeface="楷体_GB2312" pitchFamily="49" charset="-122"/>
              </a:rPr>
              <a:t>保管期限：</a:t>
            </a:r>
            <a:r>
              <a:rPr lang="zh-CN" altLang="en-US" dirty="0" smtClean="0">
                <a:solidFill>
                  <a:prstClr val="black"/>
                </a:solidFill>
                <a:latin typeface="楷体_GB2312" pitchFamily="49" charset="-122"/>
                <a:ea typeface="楷体_GB2312" pitchFamily="49" charset="-122"/>
              </a:rPr>
              <a:t>根据</a:t>
            </a:r>
            <a:r>
              <a:rPr lang="en-US" altLang="zh-CN" dirty="0" smtClean="0">
                <a:solidFill>
                  <a:prstClr val="black"/>
                </a:solidFill>
                <a:latin typeface="楷体_GB2312" pitchFamily="49" charset="-122"/>
                <a:ea typeface="楷体_GB2312" pitchFamily="49" charset="-122"/>
              </a:rPr>
              <a:t>《</a:t>
            </a:r>
            <a:r>
              <a:rPr lang="zh-CN" altLang="en-US" dirty="0" smtClean="0">
                <a:solidFill>
                  <a:prstClr val="black"/>
                </a:solidFill>
                <a:latin typeface="楷体_GB2312" pitchFamily="49" charset="-122"/>
                <a:ea typeface="楷体_GB2312" pitchFamily="49" charset="-122"/>
              </a:rPr>
              <a:t>档案保管期限表</a:t>
            </a:r>
            <a:r>
              <a:rPr lang="en-US" altLang="zh-CN" dirty="0" smtClean="0">
                <a:solidFill>
                  <a:prstClr val="black"/>
                </a:solidFill>
                <a:latin typeface="楷体_GB2312" pitchFamily="49" charset="-122"/>
                <a:ea typeface="楷体_GB2312" pitchFamily="49" charset="-122"/>
              </a:rPr>
              <a:t>》</a:t>
            </a:r>
            <a:r>
              <a:rPr lang="zh-CN" altLang="en-US" dirty="0" smtClean="0">
                <a:solidFill>
                  <a:prstClr val="black"/>
                </a:solidFill>
                <a:latin typeface="楷体_GB2312" pitchFamily="49" charset="-122"/>
                <a:ea typeface="楷体_GB2312" pitchFamily="49" charset="-122"/>
              </a:rPr>
              <a:t>填写“永久”、“长期”等。</a:t>
            </a:r>
            <a:endParaRPr lang="zh-CN" altLang="en-US" dirty="0">
              <a:solidFill>
                <a:prstClr val="black"/>
              </a:solidFill>
              <a:latin typeface="楷体_GB2312" pitchFamily="49" charset="-122"/>
              <a:ea typeface="楷体_GB2312" pitchFamily="49" charset="-122"/>
            </a:endParaRPr>
          </a:p>
        </p:txBody>
      </p:sp>
      <p:pic>
        <p:nvPicPr>
          <p:cNvPr id="16" name="图片 15" descr="移交目录001.png"/>
          <p:cNvPicPr>
            <a:picLocks noChangeAspect="1"/>
          </p:cNvPicPr>
          <p:nvPr/>
        </p:nvPicPr>
        <p:blipFill>
          <a:blip r:embed="rId1" cstate="print"/>
          <a:stretch>
            <a:fillRect/>
          </a:stretch>
        </p:blipFill>
        <p:spPr>
          <a:xfrm>
            <a:off x="197425" y="2530095"/>
            <a:ext cx="5832649" cy="4055698"/>
          </a:xfrm>
          <a:prstGeom prst="rect">
            <a:avLst/>
          </a:prstGeom>
        </p:spPr>
      </p:pic>
      <p:sp>
        <p:nvSpPr>
          <p:cNvPr id="17" name="TextBox 16"/>
          <p:cNvSpPr txBox="1"/>
          <p:nvPr/>
        </p:nvSpPr>
        <p:spPr>
          <a:xfrm>
            <a:off x="6156176" y="3839953"/>
            <a:ext cx="2664296" cy="369332"/>
          </a:xfrm>
          <a:prstGeom prst="rect">
            <a:avLst/>
          </a:prstGeom>
          <a:solidFill>
            <a:srgbClr val="FFFFCC"/>
          </a:solidFill>
          <a:ln>
            <a:solidFill>
              <a:schemeClr val="accent6"/>
            </a:solidFill>
          </a:ln>
        </p:spPr>
        <p:txBody>
          <a:bodyPr wrap="square" rtlCol="0">
            <a:spAutoFit/>
          </a:bodyPr>
          <a:lstStyle/>
          <a:p>
            <a:r>
              <a:rPr lang="zh-CN" altLang="en-US" b="1" dirty="0" smtClean="0">
                <a:solidFill>
                  <a:prstClr val="black"/>
                </a:solidFill>
                <a:latin typeface="楷体_GB2312" pitchFamily="49" charset="-122"/>
                <a:ea typeface="楷体_GB2312" pitchFamily="49" charset="-122"/>
              </a:rPr>
              <a:t>页数：</a:t>
            </a:r>
            <a:r>
              <a:rPr lang="zh-CN" altLang="en-US" dirty="0" smtClean="0">
                <a:solidFill>
                  <a:prstClr val="black"/>
                </a:solidFill>
                <a:latin typeface="楷体_GB2312" pitchFamily="49" charset="-122"/>
                <a:ea typeface="楷体_GB2312" pitchFamily="49" charset="-122"/>
              </a:rPr>
              <a:t>卷内总页数。</a:t>
            </a:r>
            <a:endParaRPr lang="zh-CN" altLang="en-US" dirty="0">
              <a:solidFill>
                <a:prstClr val="black"/>
              </a:solidFill>
            </a:endParaRPr>
          </a:p>
        </p:txBody>
      </p:sp>
      <p:sp>
        <p:nvSpPr>
          <p:cNvPr id="2" name="TextBox 1"/>
          <p:cNvSpPr txBox="1"/>
          <p:nvPr/>
        </p:nvSpPr>
        <p:spPr>
          <a:xfrm>
            <a:off x="312609" y="692696"/>
            <a:ext cx="6264696" cy="646331"/>
          </a:xfrm>
          <a:prstGeom prst="rect">
            <a:avLst/>
          </a:prstGeom>
          <a:noFill/>
        </p:spPr>
        <p:txBody>
          <a:bodyPr wrap="square" rtlCol="0">
            <a:spAutoFit/>
          </a:bodyPr>
          <a:lstStyle/>
          <a:p>
            <a:r>
              <a:rPr lang="zh-CN" altLang="en-US" sz="3600" dirty="0" smtClean="0"/>
              <a:t>填写文件移交目录注意事项：</a:t>
            </a:r>
            <a:endParaRPr lang="zh-CN" altLang="en-US" sz="36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3" grpId="0" animBg="1"/>
      <p:bldP spid="14" grpId="0" animBg="1"/>
      <p:bldP spid="15" grpId="0" animBg="1"/>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251520" y="836712"/>
            <a:ext cx="4824536" cy="792088"/>
          </a:xfrm>
          <a:prstGeom prst="rect">
            <a:avLst/>
          </a:prstGeom>
          <a:noFill/>
          <a:ln w="9525">
            <a:noFill/>
            <a:miter lim="800000"/>
          </a:ln>
        </p:spPr>
        <p:txBody>
          <a:bodyPr/>
          <a:lstStyle/>
          <a:p>
            <a:pPr>
              <a:spcBef>
                <a:spcPct val="20000"/>
              </a:spcBef>
            </a:pPr>
            <a:endParaRPr lang="zh-CN" altLang="en-US" sz="2400" dirty="0">
              <a:solidFill>
                <a:prstClr val="black"/>
              </a:solidFill>
              <a:latin typeface="+mj-ea"/>
              <a:ea typeface="+mj-ea"/>
            </a:endParaRPr>
          </a:p>
        </p:txBody>
      </p:sp>
      <p:sp>
        <p:nvSpPr>
          <p:cNvPr id="15" name="标题 14"/>
          <p:cNvSpPr>
            <a:spLocks noGrp="1"/>
          </p:cNvSpPr>
          <p:nvPr>
            <p:ph type="title"/>
          </p:nvPr>
        </p:nvSpPr>
        <p:spPr/>
        <p:txBody>
          <a:bodyPr>
            <a:normAutofit/>
          </a:bodyPr>
          <a:lstStyle/>
          <a:p>
            <a:pPr algn="l"/>
            <a:r>
              <a:rPr lang="zh-CN" altLang="en-US" sz="4000" dirty="0">
                <a:solidFill>
                  <a:prstClr val="black"/>
                </a:solidFill>
                <a:latin typeface="+mj-ea"/>
              </a:rPr>
              <a:t>填写照片档案移交目录注意事项</a:t>
            </a:r>
            <a:r>
              <a:rPr lang="zh-CN" altLang="en-US" sz="4000" dirty="0" smtClean="0">
                <a:solidFill>
                  <a:prstClr val="black"/>
                </a:solidFill>
                <a:latin typeface="+mj-ea"/>
              </a:rPr>
              <a:t>：</a:t>
            </a:r>
            <a:endParaRPr lang="zh-CN" altLang="en-US" sz="4000" dirty="0"/>
          </a:p>
        </p:txBody>
      </p:sp>
      <p:sp>
        <p:nvSpPr>
          <p:cNvPr id="16" name="内容占位符 15"/>
          <p:cNvSpPr>
            <a:spLocks noGrp="1"/>
          </p:cNvSpPr>
          <p:nvPr>
            <p:ph sz="half" idx="1"/>
          </p:nvPr>
        </p:nvSpPr>
        <p:spPr>
          <a:xfrm>
            <a:off x="107504" y="1600200"/>
            <a:ext cx="4244280" cy="4525963"/>
          </a:xfrm>
        </p:spPr>
        <p:txBody>
          <a:bodyPr/>
          <a:lstStyle/>
          <a:p>
            <a:r>
              <a:rPr lang="zh-CN" altLang="en-US" b="1" dirty="0">
                <a:solidFill>
                  <a:prstClr val="black"/>
                </a:solidFill>
                <a:latin typeface="+mn-ea"/>
              </a:rPr>
              <a:t>序号：</a:t>
            </a:r>
            <a:r>
              <a:rPr lang="zh-CN" altLang="en-US" dirty="0">
                <a:solidFill>
                  <a:prstClr val="black"/>
                </a:solidFill>
                <a:latin typeface="+mn-ea"/>
              </a:rPr>
              <a:t>文件夹的顺序号。</a:t>
            </a:r>
            <a:endParaRPr lang="zh-CN" altLang="en-US" dirty="0">
              <a:solidFill>
                <a:prstClr val="black"/>
              </a:solidFill>
              <a:latin typeface="+mn-ea"/>
            </a:endParaRPr>
          </a:p>
          <a:p>
            <a:r>
              <a:rPr lang="zh-CN" altLang="en-US" b="1" dirty="0">
                <a:solidFill>
                  <a:prstClr val="black"/>
                </a:solidFill>
                <a:latin typeface="+mn-ea"/>
              </a:rPr>
              <a:t>档号：</a:t>
            </a:r>
            <a:r>
              <a:rPr lang="zh-CN" altLang="en-US" dirty="0">
                <a:solidFill>
                  <a:prstClr val="black"/>
                </a:solidFill>
                <a:latin typeface="+mn-ea"/>
              </a:rPr>
              <a:t>无需填写。</a:t>
            </a:r>
            <a:endParaRPr lang="zh-CN" altLang="en-US" dirty="0">
              <a:solidFill>
                <a:prstClr val="black"/>
              </a:solidFill>
              <a:latin typeface="+mn-ea"/>
            </a:endParaRPr>
          </a:p>
          <a:p>
            <a:r>
              <a:rPr lang="zh-CN" altLang="en-US" b="1" dirty="0">
                <a:solidFill>
                  <a:prstClr val="black"/>
                </a:solidFill>
                <a:latin typeface="+mn-ea"/>
              </a:rPr>
              <a:t>案卷题名：</a:t>
            </a:r>
            <a:r>
              <a:rPr lang="zh-CN" altLang="en-US" dirty="0">
                <a:solidFill>
                  <a:prstClr val="black"/>
                </a:solidFill>
                <a:latin typeface="+mn-ea"/>
              </a:rPr>
              <a:t>文件夹名称。</a:t>
            </a:r>
            <a:endParaRPr lang="zh-CN" altLang="en-US" dirty="0">
              <a:solidFill>
                <a:prstClr val="black"/>
              </a:solidFill>
              <a:latin typeface="+mn-ea"/>
            </a:endParaRPr>
          </a:p>
          <a:p>
            <a:r>
              <a:rPr lang="zh-CN" altLang="en-US" b="1" dirty="0">
                <a:solidFill>
                  <a:prstClr val="black"/>
                </a:solidFill>
                <a:latin typeface="+mn-ea"/>
              </a:rPr>
              <a:t>年度：</a:t>
            </a:r>
            <a:r>
              <a:rPr lang="zh-CN" altLang="en-US" dirty="0">
                <a:solidFill>
                  <a:prstClr val="black"/>
                </a:solidFill>
                <a:latin typeface="+mn-ea"/>
              </a:rPr>
              <a:t>图片拍摄年度。</a:t>
            </a:r>
            <a:endParaRPr lang="zh-CN" altLang="en-US" dirty="0">
              <a:solidFill>
                <a:prstClr val="black"/>
              </a:solidFill>
              <a:latin typeface="+mn-ea"/>
            </a:endParaRPr>
          </a:p>
          <a:p>
            <a:r>
              <a:rPr lang="zh-CN" altLang="en-US" b="1" dirty="0">
                <a:solidFill>
                  <a:prstClr val="black"/>
                </a:solidFill>
                <a:latin typeface="+mn-ea"/>
              </a:rPr>
              <a:t>件数：</a:t>
            </a:r>
            <a:r>
              <a:rPr lang="zh-CN" altLang="en-US" dirty="0">
                <a:solidFill>
                  <a:prstClr val="black"/>
                </a:solidFill>
                <a:latin typeface="+mn-ea"/>
              </a:rPr>
              <a:t>文件夹内图片数量。</a:t>
            </a:r>
            <a:endParaRPr lang="zh-CN" altLang="en-US" dirty="0">
              <a:solidFill>
                <a:prstClr val="black"/>
              </a:solidFill>
              <a:latin typeface="+mn-ea"/>
            </a:endParaRPr>
          </a:p>
          <a:p>
            <a:r>
              <a:rPr lang="zh-CN" altLang="en-US" b="1" dirty="0">
                <a:solidFill>
                  <a:prstClr val="black"/>
                </a:solidFill>
                <a:latin typeface="+mn-ea"/>
              </a:rPr>
              <a:t>保管期限：</a:t>
            </a:r>
            <a:r>
              <a:rPr lang="zh-CN" altLang="en-US" dirty="0">
                <a:solidFill>
                  <a:prstClr val="black"/>
                </a:solidFill>
                <a:latin typeface="+mn-ea"/>
              </a:rPr>
              <a:t>永久。</a:t>
            </a:r>
            <a:endParaRPr lang="zh-CN" altLang="en-US" dirty="0">
              <a:solidFill>
                <a:prstClr val="black"/>
              </a:solidFill>
              <a:latin typeface="+mn-ea"/>
            </a:endParaRPr>
          </a:p>
          <a:p>
            <a:r>
              <a:rPr lang="zh-CN" altLang="en-US" b="1" dirty="0">
                <a:solidFill>
                  <a:prstClr val="black"/>
                </a:solidFill>
                <a:latin typeface="+mn-ea"/>
              </a:rPr>
              <a:t>备注：</a:t>
            </a:r>
            <a:r>
              <a:rPr lang="zh-CN" altLang="en-US" dirty="0">
                <a:solidFill>
                  <a:prstClr val="black"/>
                </a:solidFill>
                <a:latin typeface="+mn-ea"/>
              </a:rPr>
              <a:t>填写需要说明的内容，如图片非原片等</a:t>
            </a:r>
            <a:r>
              <a:rPr lang="zh-CN" altLang="en-US" dirty="0" smtClean="0">
                <a:solidFill>
                  <a:prstClr val="black"/>
                </a:solidFill>
                <a:latin typeface="+mn-ea"/>
              </a:rPr>
              <a:t>。</a:t>
            </a:r>
            <a:endParaRPr lang="zh-CN" altLang="en-US" dirty="0">
              <a:solidFill>
                <a:prstClr val="black"/>
              </a:solidFill>
              <a:latin typeface="+mn-ea"/>
            </a:endParaRPr>
          </a:p>
        </p:txBody>
      </p:sp>
      <p:pic>
        <p:nvPicPr>
          <p:cNvPr id="19" name="内容占位符 18"/>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4363812" y="2150004"/>
            <a:ext cx="4600676" cy="3295220"/>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500"/>
                                        <p:tgtEl>
                                          <p:spTgt spid="1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animEffect transition="in" filter="fade">
                                      <p:cBhvr>
                                        <p:cTn id="19" dur="500"/>
                                        <p:tgtEl>
                                          <p:spTgt spid="1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Effect transition="in" filter="fade">
                                      <p:cBhvr>
                                        <p:cTn id="24" dur="500"/>
                                        <p:tgtEl>
                                          <p:spTgt spid="1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xEl>
                                              <p:pRg st="3" end="3"/>
                                            </p:txEl>
                                          </p:spTgt>
                                        </p:tgtEl>
                                        <p:attrNameLst>
                                          <p:attrName>style.visibility</p:attrName>
                                        </p:attrNameLst>
                                      </p:cBhvr>
                                      <p:to>
                                        <p:strVal val="visible"/>
                                      </p:to>
                                    </p:set>
                                    <p:animEffect transition="in" filter="fade">
                                      <p:cBhvr>
                                        <p:cTn id="29" dur="500"/>
                                        <p:tgtEl>
                                          <p:spTgt spid="16">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xEl>
                                              <p:pRg st="4" end="4"/>
                                            </p:txEl>
                                          </p:spTgt>
                                        </p:tgtEl>
                                        <p:attrNameLst>
                                          <p:attrName>style.visibility</p:attrName>
                                        </p:attrNameLst>
                                      </p:cBhvr>
                                      <p:to>
                                        <p:strVal val="visible"/>
                                      </p:to>
                                    </p:set>
                                    <p:animEffect transition="in" filter="fade">
                                      <p:cBhvr>
                                        <p:cTn id="34" dur="500"/>
                                        <p:tgtEl>
                                          <p:spTgt spid="1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xEl>
                                              <p:pRg st="5" end="5"/>
                                            </p:txEl>
                                          </p:spTgt>
                                        </p:tgtEl>
                                        <p:attrNameLst>
                                          <p:attrName>style.visibility</p:attrName>
                                        </p:attrNameLst>
                                      </p:cBhvr>
                                      <p:to>
                                        <p:strVal val="visible"/>
                                      </p:to>
                                    </p:set>
                                    <p:animEffect transition="in" filter="fade">
                                      <p:cBhvr>
                                        <p:cTn id="39" dur="500"/>
                                        <p:tgtEl>
                                          <p:spTgt spid="16">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xEl>
                                              <p:pRg st="6" end="6"/>
                                            </p:txEl>
                                          </p:spTgt>
                                        </p:tgtEl>
                                        <p:attrNameLst>
                                          <p:attrName>style.visibility</p:attrName>
                                        </p:attrNameLst>
                                      </p:cBhvr>
                                      <p:to>
                                        <p:strVal val="visible"/>
                                      </p:to>
                                    </p:set>
                                    <p:animEffect transition="in" filter="fade">
                                      <p:cBhvr>
                                        <p:cTn id="44"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764704"/>
            <a:ext cx="4248472" cy="1152128"/>
          </a:xfrm>
        </p:spPr>
        <p:txBody>
          <a:bodyPr>
            <a:noAutofit/>
          </a:bodyPr>
          <a:lstStyle/>
          <a:p>
            <a:pPr algn="l"/>
            <a:r>
              <a:rPr lang="zh-CN" altLang="en-US" sz="4000" dirty="0"/>
              <a:t>填写</a:t>
            </a:r>
            <a:r>
              <a:rPr lang="zh-CN" altLang="en-US" sz="4000" dirty="0" smtClean="0"/>
              <a:t>实物档案移交目录注意事项：</a:t>
            </a:r>
            <a:endParaRPr lang="zh-CN" altLang="en-US" sz="4000" dirty="0"/>
          </a:p>
        </p:txBody>
      </p:sp>
      <p:sp>
        <p:nvSpPr>
          <p:cNvPr id="5" name="文本框 4"/>
          <p:cNvSpPr txBox="1"/>
          <p:nvPr/>
        </p:nvSpPr>
        <p:spPr>
          <a:xfrm>
            <a:off x="179512" y="2276872"/>
            <a:ext cx="4248472" cy="3077766"/>
          </a:xfrm>
          <a:prstGeom prst="rect">
            <a:avLst/>
          </a:prstGeom>
          <a:noFill/>
        </p:spPr>
        <p:txBody>
          <a:bodyPr wrap="square" rtlCol="0">
            <a:spAutoFit/>
          </a:bodyPr>
          <a:lstStyle/>
          <a:p>
            <a:pPr>
              <a:lnSpc>
                <a:spcPct val="150000"/>
              </a:lnSpc>
            </a:pPr>
            <a:r>
              <a:rPr lang="en-US" altLang="zh-CN" sz="3000" dirty="0" smtClean="0"/>
              <a:t>1.</a:t>
            </a:r>
            <a:r>
              <a:rPr lang="zh-CN" altLang="en-US" sz="3000" dirty="0" smtClean="0"/>
              <a:t>移交档案前需与档案馆杨老师联系</a:t>
            </a:r>
            <a:endParaRPr lang="en-US" altLang="zh-CN" sz="3000" dirty="0" smtClean="0"/>
          </a:p>
          <a:p>
            <a:pPr>
              <a:lnSpc>
                <a:spcPct val="150000"/>
              </a:lnSpc>
            </a:pPr>
            <a:r>
              <a:rPr lang="en-US" altLang="zh-CN" sz="3000" dirty="0" smtClean="0"/>
              <a:t>2.</a:t>
            </a:r>
            <a:r>
              <a:rPr lang="zh-CN" altLang="en-US" sz="3000" dirty="0" smtClean="0"/>
              <a:t>移交清单填写一式两份</a:t>
            </a:r>
            <a:endParaRPr lang="en-US" altLang="zh-CN" sz="3000" dirty="0" smtClean="0"/>
          </a:p>
          <a:p>
            <a:endParaRPr lang="zh-CN" altLang="en-US" sz="1400" dirty="0"/>
          </a:p>
        </p:txBody>
      </p:sp>
      <p:pic>
        <p:nvPicPr>
          <p:cNvPr id="6" name="内容占位符 5"/>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4653208" y="409532"/>
            <a:ext cx="4245559" cy="6120680"/>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431589" y="620688"/>
            <a:ext cx="8229600" cy="2362200"/>
          </a:xfrm>
          <a:prstGeom prst="rect">
            <a:avLst/>
          </a:prstGeom>
          <a:noFill/>
          <a:ln w="9525">
            <a:noFill/>
            <a:miter lim="800000"/>
          </a:ln>
        </p:spPr>
        <p:txBody>
          <a:bodyPr/>
          <a:lstStyle/>
          <a:p>
            <a:pPr>
              <a:spcBef>
                <a:spcPct val="20000"/>
              </a:spcBef>
            </a:pPr>
            <a:r>
              <a:rPr lang="zh-CN" altLang="en-US" sz="2800" dirty="0" smtClean="0">
                <a:solidFill>
                  <a:prstClr val="black"/>
                </a:solidFill>
                <a:latin typeface="+mn-ea"/>
              </a:rPr>
              <a:t>（</a:t>
            </a:r>
            <a:r>
              <a:rPr lang="en-US" altLang="zh-CN" sz="2800" dirty="0" smtClean="0">
                <a:solidFill>
                  <a:prstClr val="black"/>
                </a:solidFill>
                <a:latin typeface="+mn-ea"/>
              </a:rPr>
              <a:t>3</a:t>
            </a:r>
            <a:r>
              <a:rPr lang="zh-CN" altLang="en-US" sz="2800" dirty="0" smtClean="0">
                <a:solidFill>
                  <a:prstClr val="black"/>
                </a:solidFill>
                <a:latin typeface="+mn-ea"/>
              </a:rPr>
              <a:t>）打印移交目录并签字、盖章  </a:t>
            </a:r>
            <a:endParaRPr lang="en-US" altLang="zh-CN" sz="2800" dirty="0" smtClean="0">
              <a:solidFill>
                <a:prstClr val="black"/>
              </a:solidFill>
              <a:latin typeface="+mn-ea"/>
            </a:endParaRPr>
          </a:p>
          <a:p>
            <a:pPr>
              <a:spcBef>
                <a:spcPct val="20000"/>
              </a:spcBef>
            </a:pPr>
            <a:r>
              <a:rPr lang="zh-CN" altLang="en-US" sz="2600" dirty="0" smtClean="0">
                <a:solidFill>
                  <a:prstClr val="black"/>
                </a:solidFill>
                <a:latin typeface="+mn-ea"/>
              </a:rPr>
              <a:t>打印</a:t>
            </a:r>
            <a:r>
              <a:rPr lang="zh-CN" altLang="en-US" sz="2600" dirty="0">
                <a:solidFill>
                  <a:prstClr val="black"/>
                </a:solidFill>
                <a:latin typeface="+mn-ea"/>
              </a:rPr>
              <a:t>出的移交目录下方，会出现一些需要填写的条目</a:t>
            </a:r>
            <a:r>
              <a:rPr lang="zh-CN" altLang="en-US" sz="2600" dirty="0" smtClean="0">
                <a:solidFill>
                  <a:prstClr val="black"/>
                </a:solidFill>
                <a:latin typeface="+mn-ea"/>
              </a:rPr>
              <a:t>。其中</a:t>
            </a:r>
            <a:r>
              <a:rPr lang="zh-CN" altLang="en-US" sz="2600" dirty="0">
                <a:solidFill>
                  <a:prstClr val="black"/>
                </a:solidFill>
                <a:latin typeface="+mn-ea"/>
              </a:rPr>
              <a:t>，移交</a:t>
            </a:r>
            <a:r>
              <a:rPr lang="zh-CN" altLang="en-US" sz="2600" dirty="0" smtClean="0">
                <a:solidFill>
                  <a:prstClr val="black"/>
                </a:solidFill>
                <a:latin typeface="+mn-ea"/>
              </a:rPr>
              <a:t>单位（盖章）及负责人</a:t>
            </a:r>
            <a:r>
              <a:rPr lang="zh-CN" altLang="en-US" sz="2600" dirty="0">
                <a:solidFill>
                  <a:prstClr val="black"/>
                </a:solidFill>
                <a:latin typeface="+mn-ea"/>
              </a:rPr>
              <a:t>、移交人均由归档单位填写。接收人</a:t>
            </a:r>
            <a:r>
              <a:rPr lang="zh-CN" altLang="en-US" sz="2600" dirty="0" smtClean="0">
                <a:solidFill>
                  <a:prstClr val="black"/>
                </a:solidFill>
                <a:latin typeface="+mn-ea"/>
              </a:rPr>
              <a:t>、移交</a:t>
            </a:r>
            <a:r>
              <a:rPr lang="zh-CN" altLang="en-US" sz="2600" dirty="0">
                <a:solidFill>
                  <a:prstClr val="black"/>
                </a:solidFill>
                <a:latin typeface="+mn-ea"/>
              </a:rPr>
              <a:t>时间待档案移交时</a:t>
            </a:r>
            <a:r>
              <a:rPr lang="zh-CN" altLang="en-US" sz="2600" dirty="0" smtClean="0">
                <a:solidFill>
                  <a:prstClr val="black"/>
                </a:solidFill>
                <a:latin typeface="+mn-ea"/>
              </a:rPr>
              <a:t>由档案馆填写。</a:t>
            </a:r>
            <a:endParaRPr lang="zh-CN" altLang="en-US" sz="2600" dirty="0">
              <a:solidFill>
                <a:prstClr val="black"/>
              </a:solidFill>
              <a:latin typeface="+mn-ea"/>
            </a:endParaRPr>
          </a:p>
        </p:txBody>
      </p:sp>
      <p:pic>
        <p:nvPicPr>
          <p:cNvPr id="5" name="图片 4" descr="移交目录001.png"/>
          <p:cNvPicPr>
            <a:picLocks noChangeAspect="1"/>
          </p:cNvPicPr>
          <p:nvPr/>
        </p:nvPicPr>
        <p:blipFill>
          <a:blip r:embed="rId1" cstate="print"/>
          <a:stretch>
            <a:fillRect/>
          </a:stretch>
        </p:blipFill>
        <p:spPr>
          <a:xfrm>
            <a:off x="1475656" y="2449020"/>
            <a:ext cx="6120680" cy="4255979"/>
          </a:xfrm>
          <a:prstGeom prst="rect">
            <a:avLst/>
          </a:prstGeom>
        </p:spPr>
      </p:pic>
      <p:sp>
        <p:nvSpPr>
          <p:cNvPr id="8" name="圆角矩形 7"/>
          <p:cNvSpPr/>
          <p:nvPr/>
        </p:nvSpPr>
        <p:spPr>
          <a:xfrm>
            <a:off x="1475656" y="6324464"/>
            <a:ext cx="6159305" cy="3973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217443"/>
          </a:xfrm>
        </p:spPr>
        <p:txBody>
          <a:bodyPr/>
          <a:lstStyle/>
          <a:p>
            <a:pPr>
              <a:lnSpc>
                <a:spcPct val="150000"/>
              </a:lnSpc>
            </a:pPr>
            <a:r>
              <a:rPr lang="zh-CN" altLang="en-US" dirty="0" smtClean="0"/>
              <a:t>联系人：梁超梅</a:t>
            </a:r>
            <a:endParaRPr lang="en-US" altLang="zh-CN" dirty="0" smtClean="0"/>
          </a:p>
          <a:p>
            <a:pPr>
              <a:lnSpc>
                <a:spcPct val="150000"/>
              </a:lnSpc>
            </a:pPr>
            <a:r>
              <a:rPr lang="zh-CN" altLang="en-US" dirty="0" smtClean="0"/>
              <a:t>实物档案联系人：杨帆</a:t>
            </a:r>
            <a:endParaRPr lang="en-US" altLang="zh-CN" dirty="0" smtClean="0"/>
          </a:p>
          <a:p>
            <a:pPr>
              <a:lnSpc>
                <a:spcPct val="150000"/>
              </a:lnSpc>
            </a:pPr>
            <a:r>
              <a:rPr lang="zh-CN" altLang="en-US" dirty="0" smtClean="0"/>
              <a:t>办公地址：图书馆西侧</a:t>
            </a:r>
            <a:r>
              <a:rPr lang="en-US" altLang="zh-CN" dirty="0" smtClean="0"/>
              <a:t>101</a:t>
            </a:r>
            <a:r>
              <a:rPr lang="zh-CN" altLang="en-US" dirty="0" smtClean="0"/>
              <a:t>（求是报告厅对面）</a:t>
            </a:r>
            <a:endParaRPr lang="en-US" altLang="zh-CN" dirty="0" smtClean="0"/>
          </a:p>
          <a:p>
            <a:pPr>
              <a:lnSpc>
                <a:spcPct val="150000"/>
              </a:lnSpc>
            </a:pPr>
            <a:r>
              <a:rPr lang="zh-CN" altLang="en-US" dirty="0" smtClean="0"/>
              <a:t>联系电话：</a:t>
            </a:r>
            <a:r>
              <a:rPr lang="en-US" altLang="zh-CN" dirty="0" smtClean="0"/>
              <a:t>62972617</a:t>
            </a:r>
            <a:endParaRPr lang="en-US" altLang="zh-CN" dirty="0" smtClean="0"/>
          </a:p>
          <a:p>
            <a:pPr>
              <a:lnSpc>
                <a:spcPct val="150000"/>
              </a:lnSpc>
            </a:pPr>
            <a:r>
              <a:rPr lang="zh-CN" altLang="en-US" dirty="0" smtClean="0"/>
              <a:t>电子邮件：</a:t>
            </a:r>
            <a:r>
              <a:rPr lang="en-US" altLang="zh-CN" dirty="0" smtClean="0"/>
              <a:t>danganguan@bsu.edu.cn</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640" y="2132856"/>
            <a:ext cx="6552728" cy="1569660"/>
          </a:xfrm>
          <a:prstGeom prst="rect">
            <a:avLst/>
          </a:prstGeom>
          <a:noFill/>
        </p:spPr>
        <p:txBody>
          <a:bodyPr wrap="square" lIns="91440" tIns="45720" rIns="91440" bIns="45720">
            <a:spAutoFit/>
            <a:scene3d>
              <a:camera prst="orthographicFront"/>
              <a:lightRig rig="soft" dir="tl">
                <a:rot lat="0" lon="0" rev="0"/>
              </a:lightRig>
            </a:scene3d>
            <a:sp3d extrusionH="57150" contourW="25400" prstMaterial="matte">
              <a:bevelT w="25400" h="55880" prst="artDeco"/>
              <a:contourClr>
                <a:schemeClr val="accent2">
                  <a:tint val="20000"/>
                </a:schemeClr>
              </a:contourClr>
            </a:sp3d>
          </a:bodyPr>
          <a:lstStyle/>
          <a:p>
            <a:pPr algn="ctr"/>
            <a:r>
              <a:rPr lang="zh-CN" altLang="en-US" sz="9600" b="1" spc="50" dirty="0" smtClean="0">
                <a:ln w="11430"/>
                <a:solidFill>
                  <a:schemeClr val="accent1">
                    <a:lumMod val="75000"/>
                  </a:schemeClr>
                </a:solidFill>
                <a:effectLst>
                  <a:glow rad="139700">
                    <a:schemeClr val="accent2">
                      <a:satMod val="175000"/>
                      <a:alpha val="40000"/>
                    </a:schemeClr>
                  </a:glow>
                  <a:outerShdw blurRad="76200" dist="50800" dir="5400000" algn="tl" rotWithShape="0">
                    <a:srgbClr val="000000">
                      <a:alpha val="65000"/>
                    </a:srgbClr>
                  </a:outerShdw>
                </a:effectLst>
                <a:latin typeface="隶书" panose="02010509060101010101" pitchFamily="49" charset="-122"/>
                <a:ea typeface="隶书" panose="02010509060101010101" pitchFamily="49" charset="-122"/>
              </a:rPr>
              <a:t>谢 谢 ！</a:t>
            </a:r>
            <a:endParaRPr lang="zh-CN" altLang="en-US" sz="9600" b="1" cap="none" spc="50" dirty="0">
              <a:ln w="11430"/>
              <a:solidFill>
                <a:schemeClr val="accent1">
                  <a:lumMod val="75000"/>
                </a:schemeClr>
              </a:solidFill>
              <a:effectLst>
                <a:glow rad="139700">
                  <a:schemeClr val="accent2">
                    <a:satMod val="175000"/>
                    <a:alpha val="40000"/>
                  </a:schemeClr>
                </a:glow>
                <a:outerShdw blurRad="76200" dist="50800" dir="5400000" algn="tl" rotWithShape="0">
                  <a:srgbClr val="000000">
                    <a:alpha val="65000"/>
                  </a:srgbClr>
                </a:outerShdw>
              </a:effectLst>
              <a:latin typeface="隶书" panose="02010509060101010101" pitchFamily="49" charset="-122"/>
              <a:ea typeface="隶书" panose="020105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2"/>
            <a:ext cx="8229600" cy="4929411"/>
          </a:xfrm>
        </p:spPr>
        <p:txBody>
          <a:bodyPr/>
          <a:lstStyle/>
          <a:p>
            <a:pPr lvl="0">
              <a:lnSpc>
                <a:spcPct val="110000"/>
              </a:lnSpc>
            </a:pPr>
            <a:r>
              <a:rPr lang="zh-CN" altLang="en-US" sz="3000" b="1" dirty="0" smtClean="0"/>
              <a:t>（</a:t>
            </a:r>
            <a:r>
              <a:rPr lang="en-US" altLang="zh-CN" sz="3000" b="1" dirty="0" smtClean="0"/>
              <a:t>1</a:t>
            </a:r>
            <a:r>
              <a:rPr lang="zh-CN" altLang="en-US" sz="3000" b="1" dirty="0" smtClean="0"/>
              <a:t>）</a:t>
            </a:r>
            <a:r>
              <a:rPr lang="zh-CN" altLang="zh-CN" sz="3000" b="1" dirty="0" smtClean="0"/>
              <a:t>上级机关下发给本级机关的文件材料　</a:t>
            </a:r>
            <a:endParaRPr lang="zh-CN" altLang="zh-CN" sz="3000" b="1" dirty="0" smtClean="0"/>
          </a:p>
          <a:p>
            <a:pPr>
              <a:lnSpc>
                <a:spcPct val="110000"/>
              </a:lnSpc>
            </a:pPr>
            <a:r>
              <a:rPr lang="zh-CN" altLang="en-US" sz="2800" dirty="0" smtClean="0"/>
              <a:t>①</a:t>
            </a:r>
            <a:r>
              <a:rPr lang="zh-CN" altLang="zh-CN" sz="2800" dirty="0" smtClean="0"/>
              <a:t>上级机关颁发的属于本单位主管业务并需要执行的文件，以及普发的，非机关主管业务但需要贯彻执行的法规性文件。 </a:t>
            </a:r>
            <a:r>
              <a:rPr lang="en-US" altLang="zh-CN" sz="2800" dirty="0" smtClean="0"/>
              <a:t> </a:t>
            </a:r>
            <a:endParaRPr lang="zh-CN" altLang="zh-CN" sz="2800" dirty="0" smtClean="0"/>
          </a:p>
          <a:p>
            <a:pPr>
              <a:lnSpc>
                <a:spcPct val="110000"/>
              </a:lnSpc>
            </a:pPr>
            <a:r>
              <a:rPr lang="zh-CN" altLang="en-US" sz="2800" dirty="0" smtClean="0"/>
              <a:t>②</a:t>
            </a:r>
            <a:r>
              <a:rPr lang="zh-CN" altLang="zh-CN" sz="2800" dirty="0" smtClean="0"/>
              <a:t>上级机关召开的会议，并需要贯彻执行的会议主要文件材料。</a:t>
            </a:r>
            <a:endParaRPr lang="zh-CN" altLang="zh-CN" sz="2800" dirty="0" smtClean="0"/>
          </a:p>
          <a:p>
            <a:pPr>
              <a:lnSpc>
                <a:spcPct val="110000"/>
              </a:lnSpc>
            </a:pPr>
            <a:r>
              <a:rPr lang="zh-CN" altLang="en-US" sz="2800" dirty="0" smtClean="0"/>
              <a:t>③</a:t>
            </a:r>
            <a:r>
              <a:rPr lang="zh-CN" altLang="zh-CN" sz="2800" dirty="0" smtClean="0"/>
              <a:t>上级机关领导检查本单位工作的重要批示、讲话稿、题词、照片和声像资料。</a:t>
            </a:r>
            <a:endParaRPr lang="zh-CN" altLang="zh-CN" sz="2800" dirty="0" smtClean="0"/>
          </a:p>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832648"/>
          </a:xfrm>
        </p:spPr>
        <p:txBody>
          <a:bodyPr>
            <a:normAutofit fontScale="70000" lnSpcReduction="20000"/>
          </a:bodyPr>
          <a:lstStyle/>
          <a:p>
            <a:pPr>
              <a:lnSpc>
                <a:spcPct val="130000"/>
              </a:lnSpc>
            </a:pPr>
            <a:r>
              <a:rPr lang="zh-CN" altLang="en-US" sz="4300" b="1" dirty="0" smtClean="0"/>
              <a:t>（</a:t>
            </a:r>
            <a:r>
              <a:rPr lang="en-US" altLang="zh-CN" sz="4300" b="1" dirty="0" smtClean="0"/>
              <a:t>2</a:t>
            </a:r>
            <a:r>
              <a:rPr lang="zh-CN" altLang="en-US" sz="4300" b="1" dirty="0" smtClean="0"/>
              <a:t>）</a:t>
            </a:r>
            <a:r>
              <a:rPr lang="zh-CN" altLang="zh-CN" sz="4300" b="1" dirty="0" smtClean="0"/>
              <a:t>本单位在工作中形成的文件材料</a:t>
            </a:r>
            <a:r>
              <a:rPr lang="en-US" altLang="zh-CN" sz="4300" b="1" dirty="0" smtClean="0"/>
              <a:t> </a:t>
            </a:r>
            <a:endParaRPr lang="zh-CN" altLang="zh-CN" sz="4300" b="1" dirty="0" smtClean="0"/>
          </a:p>
          <a:p>
            <a:pPr>
              <a:lnSpc>
                <a:spcPct val="130000"/>
              </a:lnSpc>
              <a:spcBef>
                <a:spcPts val="300"/>
              </a:spcBef>
            </a:pPr>
            <a:r>
              <a:rPr lang="en-US" altLang="zh-CN" sz="4000" dirty="0">
                <a:latin typeface="仿宋" panose="02010609060101010101" pitchFamily="49" charset="-122"/>
                <a:ea typeface="仿宋" panose="02010609060101010101" pitchFamily="49" charset="-122"/>
              </a:rPr>
              <a:t>①</a:t>
            </a:r>
            <a:r>
              <a:rPr lang="zh-CN" altLang="zh-CN" sz="4000" dirty="0" smtClean="0"/>
              <a:t>本单位会议纪要、原始记录等材料；</a:t>
            </a:r>
            <a:endParaRPr lang="zh-CN" altLang="zh-CN" sz="4000" dirty="0" smtClean="0"/>
          </a:p>
          <a:p>
            <a:pPr>
              <a:lnSpc>
                <a:spcPct val="130000"/>
              </a:lnSpc>
              <a:spcBef>
                <a:spcPts val="300"/>
              </a:spcBef>
            </a:pPr>
            <a:r>
              <a:rPr lang="zh-CN" altLang="en-US" sz="4000" dirty="0" smtClean="0">
                <a:latin typeface="仿宋" panose="02010609060101010101" pitchFamily="49" charset="-122"/>
                <a:ea typeface="仿宋" panose="02010609060101010101" pitchFamily="49" charset="-122"/>
              </a:rPr>
              <a:t>②</a:t>
            </a:r>
            <a:r>
              <a:rPr lang="zh-CN" altLang="zh-CN" sz="4000" dirty="0" smtClean="0"/>
              <a:t>本单位负责召开的各种工作会议的文件</a:t>
            </a:r>
            <a:r>
              <a:rPr lang="zh-CN" altLang="en-US" sz="4000" dirty="0" smtClean="0"/>
              <a:t>、</a:t>
            </a:r>
            <a:r>
              <a:rPr lang="zh-CN" altLang="zh-CN" sz="4000" dirty="0" smtClean="0"/>
              <a:t>照片和声像资料；</a:t>
            </a:r>
            <a:endParaRPr lang="zh-CN" altLang="zh-CN" sz="4000" dirty="0" smtClean="0"/>
          </a:p>
          <a:p>
            <a:pPr>
              <a:lnSpc>
                <a:spcPct val="130000"/>
              </a:lnSpc>
              <a:spcBef>
                <a:spcPts val="300"/>
              </a:spcBef>
            </a:pPr>
            <a:r>
              <a:rPr lang="zh-CN" altLang="en-US" sz="4000" dirty="0"/>
              <a:t>③</a:t>
            </a:r>
            <a:r>
              <a:rPr lang="zh-CN" altLang="zh-CN" sz="4000" dirty="0" smtClean="0"/>
              <a:t>本单位颁发的各种正式文件； </a:t>
            </a:r>
            <a:endParaRPr lang="zh-CN" altLang="zh-CN" sz="4000" dirty="0" smtClean="0"/>
          </a:p>
          <a:p>
            <a:pPr>
              <a:lnSpc>
                <a:spcPct val="130000"/>
              </a:lnSpc>
              <a:spcBef>
                <a:spcPts val="300"/>
              </a:spcBef>
            </a:pPr>
            <a:r>
              <a:rPr lang="zh-CN" altLang="en-US" sz="4000" dirty="0" smtClean="0"/>
              <a:t>④</a:t>
            </a:r>
            <a:r>
              <a:rPr lang="zh-CN" altLang="zh-CN" sz="4000" dirty="0" smtClean="0"/>
              <a:t>本单位的请示与上级机关的批复件</a:t>
            </a:r>
            <a:r>
              <a:rPr lang="zh-CN" altLang="en-US" sz="4000" dirty="0" smtClean="0"/>
              <a:t>；</a:t>
            </a:r>
            <a:endParaRPr lang="zh-CN" altLang="zh-CN" sz="4000" dirty="0" smtClean="0"/>
          </a:p>
          <a:p>
            <a:pPr>
              <a:lnSpc>
                <a:spcPct val="130000"/>
              </a:lnSpc>
              <a:spcBef>
                <a:spcPts val="300"/>
              </a:spcBef>
            </a:pPr>
            <a:r>
              <a:rPr lang="zh-CN" altLang="en-US" sz="4000" dirty="0"/>
              <a:t>⑤</a:t>
            </a:r>
            <a:r>
              <a:rPr lang="zh-CN" altLang="zh-CN" sz="4000" dirty="0" smtClean="0"/>
              <a:t>本单位形成的工作计划、总结、报告、统计表及反映业务活动和科研管理的专业性文件材料；</a:t>
            </a:r>
            <a:endParaRPr lang="zh-CN" altLang="zh-CN" sz="4000" dirty="0" smtClean="0"/>
          </a:p>
          <a:p>
            <a:pPr>
              <a:lnSpc>
                <a:spcPct val="130000"/>
              </a:lnSpc>
              <a:spcBef>
                <a:spcPts val="300"/>
              </a:spcBef>
            </a:pPr>
            <a:r>
              <a:rPr lang="zh-CN" altLang="en-US" sz="4000" dirty="0"/>
              <a:t>⑥</a:t>
            </a:r>
            <a:r>
              <a:rPr lang="zh-CN" altLang="zh-CN" sz="4000" dirty="0" smtClean="0"/>
              <a:t>本单位领导人在公务活动中形成的重要信件、电话记录、讲话等。</a:t>
            </a:r>
            <a:endParaRPr lang="zh-CN" altLang="zh-CN" sz="40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normAutofit fontScale="92500"/>
          </a:bodyPr>
          <a:lstStyle/>
          <a:p>
            <a:pPr>
              <a:lnSpc>
                <a:spcPct val="120000"/>
              </a:lnSpc>
              <a:spcBef>
                <a:spcPts val="300"/>
              </a:spcBef>
            </a:pPr>
            <a:r>
              <a:rPr lang="zh-CN" altLang="en-US" sz="3000" dirty="0"/>
              <a:t>⑦</a:t>
            </a:r>
            <a:r>
              <a:rPr lang="zh-CN" altLang="zh-CN" sz="3000" dirty="0" smtClean="0"/>
              <a:t>本单位形成的各项规章制度，历史沿革、大事记等；</a:t>
            </a:r>
            <a:endParaRPr lang="zh-CN" altLang="zh-CN" sz="3000" dirty="0" smtClean="0"/>
          </a:p>
          <a:p>
            <a:pPr>
              <a:lnSpc>
                <a:spcPct val="120000"/>
              </a:lnSpc>
              <a:spcBef>
                <a:spcPts val="300"/>
              </a:spcBef>
            </a:pPr>
            <a:r>
              <a:rPr lang="zh-CN" altLang="en-US" sz="3000" dirty="0"/>
              <a:t>⑧</a:t>
            </a:r>
            <a:r>
              <a:rPr lang="zh-CN" altLang="zh-CN" sz="3000" dirty="0" smtClean="0"/>
              <a:t>本单位干部任免、调配、职称评定、职工录用、调资转正、人员编制、机构设置、竞聘材料等文件；</a:t>
            </a:r>
            <a:endParaRPr lang="zh-CN" altLang="zh-CN" sz="3000" dirty="0" smtClean="0"/>
          </a:p>
          <a:p>
            <a:pPr>
              <a:lnSpc>
                <a:spcPct val="120000"/>
              </a:lnSpc>
              <a:spcBef>
                <a:spcPts val="300"/>
              </a:spcBef>
            </a:pPr>
            <a:r>
              <a:rPr lang="zh-CN" altLang="en-US" sz="3000" dirty="0"/>
              <a:t>⑨</a:t>
            </a:r>
            <a:r>
              <a:rPr lang="zh-CN" altLang="zh-CN" sz="3000" dirty="0" smtClean="0"/>
              <a:t>本单位财产、物资、档案等交接凭证、清册等，本单位与有关单位签定的各种合同、协议书等材料</a:t>
            </a:r>
            <a:r>
              <a:rPr lang="zh-CN" altLang="en-US" sz="3000" dirty="0" smtClean="0"/>
              <a:t>；</a:t>
            </a:r>
            <a:endParaRPr lang="en-US" altLang="zh-CN" sz="3000" dirty="0" smtClean="0"/>
          </a:p>
          <a:p>
            <a:pPr>
              <a:lnSpc>
                <a:spcPct val="120000"/>
              </a:lnSpc>
              <a:spcBef>
                <a:spcPts val="300"/>
              </a:spcBef>
            </a:pPr>
            <a:r>
              <a:rPr lang="zh-CN" altLang="en-US" sz="3000" dirty="0"/>
              <a:t>⑩</a:t>
            </a:r>
            <a:r>
              <a:rPr lang="zh-CN" altLang="zh-CN" sz="3000" dirty="0" smtClean="0"/>
              <a:t>本单位基本建设工程施工图纸、竣工图纸、设计书、协议书、签订的各种合同、购置的大中型设备的文件材料等</a:t>
            </a:r>
            <a:r>
              <a:rPr lang="zh-CN" altLang="en-US" sz="3000" dirty="0" smtClean="0"/>
              <a:t>；</a:t>
            </a:r>
            <a:endParaRPr lang="zh-CN" altLang="zh-CN" sz="30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6856" y="764704"/>
            <a:ext cx="8229600" cy="5472608"/>
          </a:xfrm>
        </p:spPr>
        <p:txBody>
          <a:bodyPr>
            <a:noAutofit/>
          </a:bodyPr>
          <a:lstStyle/>
          <a:p>
            <a:pPr>
              <a:lnSpc>
                <a:spcPct val="130000"/>
              </a:lnSpc>
              <a:spcBef>
                <a:spcPts val="300"/>
              </a:spcBef>
            </a:pPr>
            <a:r>
              <a:rPr lang="zh-CN" altLang="en-US" sz="2800" dirty="0" smtClean="0"/>
              <a:t>⑪</a:t>
            </a:r>
            <a:r>
              <a:rPr lang="zh-CN" altLang="zh-CN" sz="2800" dirty="0" smtClean="0"/>
              <a:t>本</a:t>
            </a:r>
            <a:r>
              <a:rPr lang="zh-CN" altLang="zh-CN" sz="2800" dirty="0"/>
              <a:t>单位形成的财务预算、决算、凭证、帐簿</a:t>
            </a:r>
            <a:r>
              <a:rPr lang="zh-CN" altLang="en-US" sz="2800" dirty="0"/>
              <a:t>；</a:t>
            </a:r>
            <a:endParaRPr lang="zh-CN" altLang="zh-CN" sz="2800" dirty="0"/>
          </a:p>
          <a:p>
            <a:pPr>
              <a:lnSpc>
                <a:spcPct val="130000"/>
              </a:lnSpc>
              <a:spcBef>
                <a:spcPts val="300"/>
              </a:spcBef>
            </a:pPr>
            <a:r>
              <a:rPr lang="en-US" altLang="zh-CN" sz="2800" dirty="0" smtClean="0"/>
              <a:t>⑫</a:t>
            </a:r>
            <a:r>
              <a:rPr lang="zh-CN" altLang="zh-CN" sz="2800" dirty="0" smtClean="0"/>
              <a:t>本</a:t>
            </a:r>
            <a:r>
              <a:rPr lang="zh-CN" altLang="zh-CN" sz="2800" dirty="0"/>
              <a:t>单位在外事活动中形成的请示、报告、接待计划、总结、会议纪要、简报、邀请函、组队方案、参加会议的文件材料等；</a:t>
            </a:r>
            <a:r>
              <a:rPr lang="en-US" altLang="zh-CN" sz="2800" dirty="0"/>
              <a:t> </a:t>
            </a:r>
            <a:endParaRPr lang="en-US" altLang="zh-CN" sz="2800" dirty="0"/>
          </a:p>
          <a:p>
            <a:pPr>
              <a:lnSpc>
                <a:spcPct val="130000"/>
              </a:lnSpc>
              <a:spcBef>
                <a:spcPts val="300"/>
              </a:spcBef>
            </a:pPr>
            <a:r>
              <a:rPr lang="en-US" altLang="zh-CN" sz="2800" dirty="0" smtClean="0"/>
              <a:t>⑬</a:t>
            </a:r>
            <a:r>
              <a:rPr lang="zh-CN" altLang="en-US" sz="2800" dirty="0" smtClean="0"/>
              <a:t>本</a:t>
            </a:r>
            <a:r>
              <a:rPr lang="zh-CN" altLang="en-US" sz="2800" dirty="0"/>
              <a:t>单位在教学活动中形成学科建设、招生、学籍成绩、教学大纲、学位、毕业、教材、学生管理等文件材料；</a:t>
            </a:r>
            <a:endParaRPr lang="zh-CN" altLang="zh-CN" sz="2800" dirty="0"/>
          </a:p>
          <a:p>
            <a:pPr>
              <a:lnSpc>
                <a:spcPct val="130000"/>
              </a:lnSpc>
              <a:spcBef>
                <a:spcPts val="300"/>
              </a:spcBef>
            </a:pPr>
            <a:r>
              <a:rPr lang="en-US" altLang="zh-CN" sz="2800" dirty="0" smtClean="0"/>
              <a:t>⑭</a:t>
            </a:r>
            <a:r>
              <a:rPr lang="zh-CN" altLang="zh-CN" sz="2800" dirty="0" smtClean="0"/>
              <a:t>重要</a:t>
            </a:r>
            <a:r>
              <a:rPr lang="zh-CN" altLang="zh-CN" sz="2800" dirty="0"/>
              <a:t>的人民群众来信、来访、摘要及处理结果等材料。</a:t>
            </a:r>
            <a:endParaRPr lang="zh-CN" altLang="zh-CN" sz="28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145435"/>
          </a:xfrm>
        </p:spPr>
        <p:txBody>
          <a:bodyPr/>
          <a:lstStyle/>
          <a:p>
            <a:pPr>
              <a:spcAft>
                <a:spcPts val="600"/>
              </a:spcAft>
            </a:pPr>
            <a:r>
              <a:rPr lang="zh-CN" altLang="zh-CN" sz="3600" dirty="0" smtClean="0"/>
              <a:t>（</a:t>
            </a:r>
            <a:r>
              <a:rPr lang="zh-CN" altLang="en-US" sz="3600" dirty="0" smtClean="0"/>
              <a:t>三</a:t>
            </a:r>
            <a:r>
              <a:rPr lang="zh-CN" altLang="zh-CN" sz="3600" dirty="0" smtClean="0"/>
              <a:t>）不需归档的文件</a:t>
            </a:r>
            <a:endParaRPr lang="en-US" altLang="zh-CN" sz="3600" dirty="0" smtClean="0"/>
          </a:p>
          <a:p>
            <a:pPr>
              <a:lnSpc>
                <a:spcPct val="110000"/>
              </a:lnSpc>
            </a:pPr>
            <a:r>
              <a:rPr lang="en-US" altLang="zh-CN" sz="3000" dirty="0" smtClean="0"/>
              <a:t>1.</a:t>
            </a:r>
            <a:r>
              <a:rPr lang="zh-CN" altLang="zh-CN" sz="3000" dirty="0" smtClean="0"/>
              <a:t>重份文件</a:t>
            </a:r>
            <a:endParaRPr lang="zh-CN" altLang="zh-CN" sz="3000" dirty="0" smtClean="0"/>
          </a:p>
          <a:p>
            <a:pPr>
              <a:lnSpc>
                <a:spcPct val="110000"/>
              </a:lnSpc>
            </a:pPr>
            <a:r>
              <a:rPr lang="en-US" altLang="zh-CN" sz="3000" dirty="0" smtClean="0"/>
              <a:t>2.</a:t>
            </a:r>
            <a:r>
              <a:rPr lang="zh-CN" altLang="zh-CN" sz="3000" dirty="0" smtClean="0"/>
              <a:t>仅供参阅、参考</a:t>
            </a:r>
            <a:r>
              <a:rPr lang="zh-CN" altLang="en-US" sz="3000" dirty="0" smtClean="0"/>
              <a:t>、</a:t>
            </a:r>
            <a:r>
              <a:rPr lang="zh-CN" altLang="zh-CN" sz="3000" dirty="0" smtClean="0"/>
              <a:t>征求意见，不需办理的文件</a:t>
            </a:r>
            <a:endParaRPr lang="zh-CN" altLang="zh-CN" sz="3000" dirty="0" smtClean="0"/>
          </a:p>
          <a:p>
            <a:pPr>
              <a:lnSpc>
                <a:spcPct val="110000"/>
              </a:lnSpc>
            </a:pPr>
            <a:r>
              <a:rPr lang="en-US" altLang="zh-CN" sz="3000" dirty="0" smtClean="0"/>
              <a:t>3.</a:t>
            </a:r>
            <a:r>
              <a:rPr lang="zh-CN" altLang="zh-CN" sz="3000" dirty="0" smtClean="0"/>
              <a:t>未经领导审阅</a:t>
            </a:r>
            <a:r>
              <a:rPr lang="zh-CN" altLang="en-US" sz="3000" dirty="0" smtClean="0"/>
              <a:t>、</a:t>
            </a:r>
            <a:r>
              <a:rPr lang="zh-CN" altLang="zh-CN" sz="3000" dirty="0" smtClean="0"/>
              <a:t>签发的文件</a:t>
            </a:r>
            <a:endParaRPr lang="en-US" altLang="zh-CN" sz="3000" dirty="0" smtClean="0"/>
          </a:p>
          <a:p>
            <a:pPr>
              <a:lnSpc>
                <a:spcPct val="110000"/>
              </a:lnSpc>
            </a:pPr>
            <a:r>
              <a:rPr lang="en-US" altLang="zh-CN" sz="3000" dirty="0" smtClean="0"/>
              <a:t>4.</a:t>
            </a:r>
            <a:r>
              <a:rPr lang="zh-CN" altLang="en-US" sz="3000" dirty="0" smtClean="0"/>
              <a:t>一般文件的修改稿</a:t>
            </a:r>
            <a:endParaRPr lang="zh-CN" altLang="zh-CN" sz="3000" dirty="0" smtClean="0"/>
          </a:p>
          <a:p>
            <a:pPr>
              <a:lnSpc>
                <a:spcPct val="110000"/>
              </a:lnSpc>
            </a:pPr>
            <a:r>
              <a:rPr lang="en-US" altLang="zh-CN" sz="3000" dirty="0" smtClean="0"/>
              <a:t>5.</a:t>
            </a:r>
            <a:r>
              <a:rPr lang="zh-CN" altLang="en-US" sz="3000" dirty="0" smtClean="0"/>
              <a:t>未办理、未成行或正在办理的文件</a:t>
            </a:r>
            <a:endParaRPr lang="zh-CN" altLang="zh-CN" sz="3000" dirty="0" smtClean="0"/>
          </a:p>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620688"/>
            <a:ext cx="8229600" cy="1143000"/>
          </a:xfrm>
        </p:spPr>
        <p:txBody>
          <a:bodyPr>
            <a:normAutofit/>
          </a:bodyPr>
          <a:lstStyle/>
          <a:p>
            <a:pPr algn="l"/>
            <a:r>
              <a:rPr lang="zh-CN" altLang="en-US" sz="4000" dirty="0" smtClean="0"/>
              <a:t>（四）实物档案接收标准</a:t>
            </a:r>
            <a:endParaRPr lang="zh-CN" altLang="en-US" sz="4000" dirty="0"/>
          </a:p>
        </p:txBody>
      </p:sp>
      <p:sp>
        <p:nvSpPr>
          <p:cNvPr id="3" name="内容占位符 2"/>
          <p:cNvSpPr>
            <a:spLocks noGrp="1"/>
          </p:cNvSpPr>
          <p:nvPr>
            <p:ph idx="1"/>
          </p:nvPr>
        </p:nvSpPr>
        <p:spPr/>
        <p:txBody>
          <a:bodyPr/>
          <a:lstStyle/>
          <a:p>
            <a:pPr>
              <a:lnSpc>
                <a:spcPct val="150000"/>
              </a:lnSpc>
              <a:spcAft>
                <a:spcPts val="600"/>
              </a:spcAft>
            </a:pPr>
            <a:r>
              <a:rPr lang="en-US" altLang="zh-CN" dirty="0" smtClean="0">
                <a:latin typeface="+mn-ea"/>
              </a:rPr>
              <a:t>1.</a:t>
            </a:r>
            <a:r>
              <a:rPr lang="zh-CN" altLang="en-US" dirty="0" smtClean="0">
                <a:latin typeface="+mn-ea"/>
              </a:rPr>
              <a:t>奖杯、牌匾、证书类：颁发单位达到北京市、省、部级以上</a:t>
            </a:r>
            <a:endParaRPr lang="en-US" altLang="zh-CN" dirty="0">
              <a:latin typeface="+mn-ea"/>
            </a:endParaRPr>
          </a:p>
          <a:p>
            <a:pPr>
              <a:lnSpc>
                <a:spcPct val="150000"/>
              </a:lnSpc>
              <a:spcAft>
                <a:spcPts val="600"/>
              </a:spcAft>
            </a:pPr>
            <a:r>
              <a:rPr lang="en-US" altLang="zh-CN" dirty="0" smtClean="0">
                <a:latin typeface="+mn-ea"/>
              </a:rPr>
              <a:t>2.</a:t>
            </a:r>
            <a:r>
              <a:rPr lang="zh-CN" altLang="en-US" dirty="0" smtClean="0">
                <a:latin typeface="+mn-ea"/>
              </a:rPr>
              <a:t>照片类：具有重要意义的活动照片</a:t>
            </a:r>
            <a:endParaRPr lang="en-US" altLang="zh-CN" dirty="0" smtClean="0">
              <a:latin typeface="+mn-ea"/>
            </a:endParaRPr>
          </a:p>
          <a:p>
            <a:pPr>
              <a:lnSpc>
                <a:spcPct val="150000"/>
              </a:lnSpc>
              <a:spcBef>
                <a:spcPts val="0"/>
              </a:spcBef>
            </a:pPr>
            <a:r>
              <a:rPr lang="en-US" altLang="zh-CN" dirty="0" smtClean="0">
                <a:latin typeface="+mn-ea"/>
              </a:rPr>
              <a:t>3.</a:t>
            </a:r>
            <a:r>
              <a:rPr lang="zh-CN" altLang="en-US" dirty="0" smtClean="0">
                <a:latin typeface="+mn-ea"/>
              </a:rPr>
              <a:t>纪念品（字画）：重大校际之间或重大活动产生的校际纪念品</a:t>
            </a:r>
            <a:endParaRPr lang="en-US" altLang="zh-CN" dirty="0" smtClean="0">
              <a:latin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9003.754330708662,&quot;width&quot;:6943.255118110236}"/>
</p:tagLst>
</file>

<file path=ppt/tags/tag2.xml><?xml version="1.0" encoding="utf-8"?>
<p:tagLst xmlns:p="http://schemas.openxmlformats.org/presentationml/2006/main">
  <p:tag name="COMMONDATA" val="eyJoZGlkIjoiN2M1MzYwMzM3OWM5NWMyMjMwNDA4NTQ3MmVjZGU3MzYifQ=="/>
  <p:tag name="KSO_WPP_MARK_KEY" val="2830221a-e1cc-4b00-b3a5-5ac85053ffb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6">
      <a:majorFont>
        <a:latin typeface="Calibri"/>
        <a:ea typeface="楷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3533</Words>
  <Application>WPS 演示</Application>
  <PresentationFormat>全屏显示(4:3)</PresentationFormat>
  <Paragraphs>236</Paragraphs>
  <Slides>35</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vt:lpstr>
      <vt:lpstr>宋体</vt:lpstr>
      <vt:lpstr>Wingdings</vt:lpstr>
      <vt:lpstr>仿宋</vt:lpstr>
      <vt:lpstr>楷体</vt:lpstr>
      <vt:lpstr>Calibri</vt:lpstr>
      <vt:lpstr>微软雅黑</vt:lpstr>
      <vt:lpstr>Arial Unicode MS</vt:lpstr>
      <vt:lpstr>楷体_GB2312</vt:lpstr>
      <vt:lpstr>新宋体</vt:lpstr>
      <vt:lpstr>隶书</vt:lpstr>
      <vt:lpstr>Office 主题</vt:lpstr>
      <vt:lpstr>档案收集、整理办法</vt:lpstr>
      <vt:lpstr>一、档案的收集</vt:lpstr>
      <vt:lpstr>PowerPoint 演示文稿</vt:lpstr>
      <vt:lpstr>PowerPoint 演示文稿</vt:lpstr>
      <vt:lpstr>PowerPoint 演示文稿</vt:lpstr>
      <vt:lpstr>PowerPoint 演示文稿</vt:lpstr>
      <vt:lpstr>PowerPoint 演示文稿</vt:lpstr>
      <vt:lpstr>PowerPoint 演示文稿</vt:lpstr>
      <vt:lpstr>（四）实物档案接收标准</vt:lpstr>
      <vt:lpstr>（五）档案收集的优秀案例</vt:lpstr>
      <vt:lpstr>（五）档案收集的优秀案例</vt:lpstr>
      <vt:lpstr>二、档案的整理</vt:lpstr>
      <vt:lpstr>（二）纸质档案的整理方法：</vt:lpstr>
      <vt:lpstr>PowerPoint 演示文稿</vt:lpstr>
      <vt:lpstr>（三）档案整理流程：</vt:lpstr>
      <vt:lpstr>PowerPoint 演示文稿</vt:lpstr>
      <vt:lpstr>——装订方法要规范</vt:lpstr>
      <vt:lpstr>——装订方法要规范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（五）档案整理过程中存在主要的问题</vt:lpstr>
      <vt:lpstr>四、档案的移交</vt:lpstr>
      <vt:lpstr>PowerPoint 演示文稿</vt:lpstr>
      <vt:lpstr>填写照片档案移交目录注意事项：</vt:lpstr>
      <vt:lpstr>填写实物档案移交目录注意事项：</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档案工作培训</dc:title>
  <dc:creator>dong</dc:creator>
  <cp:lastModifiedBy>123</cp:lastModifiedBy>
  <cp:revision>329</cp:revision>
  <dcterms:created xsi:type="dcterms:W3CDTF">2013-06-03T01:26:00Z</dcterms:created>
  <dcterms:modified xsi:type="dcterms:W3CDTF">2023-04-19T06:20:14Z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CF7D3DCC7FD04AA69114751B81D7186E</vt:lpwstr>
  </property>
  <property fmtid="{D5CDD505-2E9C-101B-9397-08002B2CF9AE}" pid="3" name="KSOProductBuildVer">
    <vt:lpwstr>2052-11.1.0.14036</vt:lpwstr>
  </property>
</Properties>
</file>